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webextensions/webextension1.xml" ContentType="application/vnd.ms-office.webextension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806" r:id="rId3"/>
    <p:sldId id="519" r:id="rId4"/>
    <p:sldId id="762" r:id="rId5"/>
    <p:sldId id="784" r:id="rId6"/>
    <p:sldId id="763" r:id="rId7"/>
    <p:sldId id="764" r:id="rId8"/>
    <p:sldId id="785" r:id="rId9"/>
    <p:sldId id="773" r:id="rId10"/>
    <p:sldId id="765" r:id="rId11"/>
    <p:sldId id="778" r:id="rId12"/>
    <p:sldId id="777" r:id="rId13"/>
    <p:sldId id="779" r:id="rId14"/>
    <p:sldId id="780" r:id="rId15"/>
    <p:sldId id="781" r:id="rId16"/>
    <p:sldId id="766" r:id="rId17"/>
    <p:sldId id="805" r:id="rId18"/>
    <p:sldId id="256" r:id="rId19"/>
    <p:sldId id="534" r:id="rId20"/>
    <p:sldId id="798" r:id="rId21"/>
    <p:sldId id="771" r:id="rId22"/>
    <p:sldId id="799" r:id="rId23"/>
    <p:sldId id="800" r:id="rId24"/>
    <p:sldId id="774" r:id="rId25"/>
    <p:sldId id="782" r:id="rId26"/>
    <p:sldId id="783" r:id="rId27"/>
    <p:sldId id="775" r:id="rId28"/>
    <p:sldId id="802" r:id="rId29"/>
    <p:sldId id="801" r:id="rId30"/>
    <p:sldId id="795" r:id="rId31"/>
    <p:sldId id="804" r:id="rId32"/>
    <p:sldId id="803" r:id="rId33"/>
    <p:sldId id="614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Montserrat SemiBold" panose="020F0502020204030204" pitchFamily="34" charset="0"/>
      <p:regular r:id="rId46"/>
      <p:bold r:id="rId47"/>
      <p:italic r:id="rId48"/>
      <p:boldItalic r:id="rId49"/>
    </p:embeddedFont>
    <p:embeddedFont>
      <p:font typeface="Neo Sans Std" panose="020F0502020204030204" pitchFamily="34" charset="0"/>
      <p:regular r:id="rId50"/>
      <p:bold r:id="rId51"/>
      <p:italic r:id="rId52"/>
      <p:boldItalic r:id="rId53"/>
    </p:embeddedFont>
    <p:embeddedFont>
      <p:font typeface="Neo Sans Std Light"/>
      <p:regular r:id="rId54"/>
    </p:embeddedFont>
    <p:embeddedFont>
      <p:font typeface="Neo Sans Std Medium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1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A85"/>
    <a:srgbClr val="008D54"/>
    <a:srgbClr val="659B91"/>
    <a:srgbClr val="95B1AF"/>
    <a:srgbClr val="97935D"/>
    <a:srgbClr val="FCFAEC"/>
    <a:srgbClr val="494738"/>
    <a:srgbClr val="FDFAE6"/>
    <a:srgbClr val="F2FEDC"/>
    <a:srgbClr val="FF2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A5C98-4C30-114B-A7A5-DBBA20BB2B67}" v="141" dt="2021-10-05T09:44:01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 autoAdjust="0"/>
    <p:restoredTop sz="95040" autoAdjust="0"/>
  </p:normalViewPr>
  <p:slideViewPr>
    <p:cSldViewPr snapToGrid="0" snapToObjects="1">
      <p:cViewPr varScale="1">
        <p:scale>
          <a:sx n="136" d="100"/>
          <a:sy n="136" d="100"/>
        </p:scale>
        <p:origin x="848" y="19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560" y="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37A6F-9B7C-4F95-9E34-1F10BEBDBC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B503FB7-984B-4A34-B062-E759683812A7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659B91"/>
        </a:solidFill>
        <a:ln>
          <a:noFill/>
        </a:ln>
        <a:effectLst/>
      </dgm:spPr>
      <dgm:t>
        <a:bodyPr rtlCol="0" anchor="ctr"/>
        <a:lstStyle/>
        <a:p>
          <a:pPr algn="ctr"/>
          <a:r>
            <a:rPr lang="es-ES_tradnl" dirty="0"/>
            <a:t>Los que necesitas mantener (registros de clientes, financieros, logs, etc.)</a:t>
          </a:r>
          <a:endParaRPr lang="es-ES" dirty="0"/>
        </a:p>
      </dgm:t>
    </dgm:pt>
    <dgm:pt modelId="{B3318104-0EB4-4225-BE75-CF30EB5A2C77}" type="parTrans" cxnId="{B7DF30AD-D465-4DB2-BCE6-DDBFCCE56AED}">
      <dgm:prSet/>
      <dgm:spPr/>
      <dgm:t>
        <a:bodyPr/>
        <a:lstStyle/>
        <a:p>
          <a:endParaRPr lang="es-ES"/>
        </a:p>
      </dgm:t>
    </dgm:pt>
    <dgm:pt modelId="{77E155A7-DE26-4363-96D7-FFD267D7065E}" type="sibTrans" cxnId="{B7DF30AD-D465-4DB2-BCE6-DDBFCCE56AED}">
      <dgm:prSet/>
      <dgm:spPr/>
      <dgm:t>
        <a:bodyPr/>
        <a:lstStyle/>
        <a:p>
          <a:endParaRPr lang="es-ES"/>
        </a:p>
      </dgm:t>
    </dgm:pt>
    <dgm:pt modelId="{E25AB8D6-2B2B-4DBC-8457-BB67AD070472}" type="pres">
      <dgm:prSet presAssocID="{CC737A6F-9B7C-4F95-9E34-1F10BEBDBC5B}" presName="linear" presStyleCnt="0">
        <dgm:presLayoutVars>
          <dgm:animLvl val="lvl"/>
          <dgm:resizeHandles val="exact"/>
        </dgm:presLayoutVars>
      </dgm:prSet>
      <dgm:spPr/>
    </dgm:pt>
    <dgm:pt modelId="{D74D45FA-7455-4EA1-826B-DCF258D5E19B}" type="pres">
      <dgm:prSet presAssocID="{7B503FB7-984B-4A34-B062-E759683812A7}" presName="parentText" presStyleLbl="node1" presStyleIdx="0" presStyleCnt="1">
        <dgm:presLayoutVars>
          <dgm:chMax val="0"/>
          <dgm:bulletEnabled val="1"/>
        </dgm:presLayoutVars>
      </dgm:prSet>
      <dgm:spPr>
        <a:xfrm>
          <a:off x="0" y="131139"/>
          <a:ext cx="3824754" cy="1670759"/>
        </a:xfrm>
        <a:prstGeom prst="roundRect">
          <a:avLst/>
        </a:prstGeom>
      </dgm:spPr>
    </dgm:pt>
  </dgm:ptLst>
  <dgm:cxnLst>
    <dgm:cxn modelId="{B7DF30AD-D465-4DB2-BCE6-DDBFCCE56AED}" srcId="{CC737A6F-9B7C-4F95-9E34-1F10BEBDBC5B}" destId="{7B503FB7-984B-4A34-B062-E759683812A7}" srcOrd="0" destOrd="0" parTransId="{B3318104-0EB4-4225-BE75-CF30EB5A2C77}" sibTransId="{77E155A7-DE26-4363-96D7-FFD267D7065E}"/>
    <dgm:cxn modelId="{72E685BF-DA51-4FD3-BE05-BC28FA11F9C0}" type="presOf" srcId="{CC737A6F-9B7C-4F95-9E34-1F10BEBDBC5B}" destId="{E25AB8D6-2B2B-4DBC-8457-BB67AD070472}" srcOrd="0" destOrd="0" presId="urn:microsoft.com/office/officeart/2005/8/layout/vList2"/>
    <dgm:cxn modelId="{BEF36DDA-A879-44A1-AACB-1C6BCD08142A}" type="presOf" srcId="{7B503FB7-984B-4A34-B062-E759683812A7}" destId="{D74D45FA-7455-4EA1-826B-DCF258D5E19B}" srcOrd="0" destOrd="0" presId="urn:microsoft.com/office/officeart/2005/8/layout/vList2"/>
    <dgm:cxn modelId="{88BFC829-512E-41F7-A328-E5E0FAC0DE01}" type="presParOf" srcId="{E25AB8D6-2B2B-4DBC-8457-BB67AD070472}" destId="{D74D45FA-7455-4EA1-826B-DCF258D5E1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 err="1"/>
            <a:t>Tmpfs</a:t>
          </a:r>
          <a:r>
            <a:rPr lang="es-ES_tradnl" sz="1600" dirty="0"/>
            <a:t> es temporal ya que persiste la información en la memoria del host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LinFactNeighborY="-2114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CE2074-2D36-4DCE-8932-D803F733F4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B5D007D-F707-427D-B12F-0F00AF9ED605}">
      <dgm:prSet custT="1"/>
      <dgm:spPr>
        <a:solidFill>
          <a:srgbClr val="659B91"/>
        </a:solidFill>
      </dgm:spPr>
      <dgm:t>
        <a:bodyPr/>
        <a:lstStyle/>
        <a:p>
          <a:r>
            <a:rPr lang="es-ES" sz="1600" dirty="0"/>
            <a:t>Cuando el contenedor se para el montaje </a:t>
          </a:r>
          <a:r>
            <a:rPr lang="es-ES" sz="1600" dirty="0" err="1"/>
            <a:t>tmpfs</a:t>
          </a:r>
          <a:r>
            <a:rPr lang="es-ES" sz="1600" dirty="0"/>
            <a:t> se elimina</a:t>
          </a:r>
        </a:p>
      </dgm:t>
    </dgm:pt>
    <dgm:pt modelId="{C06CD1BA-EABC-48B3-939C-9E49CF6F4744}" type="parTrans" cxnId="{98521E43-7A98-4FA8-8565-87E83CF1D1DE}">
      <dgm:prSet/>
      <dgm:spPr/>
      <dgm:t>
        <a:bodyPr/>
        <a:lstStyle/>
        <a:p>
          <a:endParaRPr lang="es-ES"/>
        </a:p>
      </dgm:t>
    </dgm:pt>
    <dgm:pt modelId="{333E7A42-FB9A-44A9-AA9F-D914E3D3B6EF}" type="sibTrans" cxnId="{98521E43-7A98-4FA8-8565-87E83CF1D1DE}">
      <dgm:prSet/>
      <dgm:spPr/>
      <dgm:t>
        <a:bodyPr/>
        <a:lstStyle/>
        <a:p>
          <a:endParaRPr lang="es-ES"/>
        </a:p>
      </dgm:t>
    </dgm:pt>
    <dgm:pt modelId="{73006E1A-84CC-4F1C-875A-E85D42DA8EEE}" type="pres">
      <dgm:prSet presAssocID="{DACE2074-2D36-4DCE-8932-D803F733F43B}" presName="linear" presStyleCnt="0">
        <dgm:presLayoutVars>
          <dgm:animLvl val="lvl"/>
          <dgm:resizeHandles val="exact"/>
        </dgm:presLayoutVars>
      </dgm:prSet>
      <dgm:spPr/>
    </dgm:pt>
    <dgm:pt modelId="{9B262F3A-2C8D-4ED8-A802-DA5E89098C06}" type="pres">
      <dgm:prSet presAssocID="{7B5D007D-F707-427D-B12F-0F00AF9ED605}" presName="parentText" presStyleLbl="node1" presStyleIdx="0" presStyleCnt="1" custLinFactNeighborX="0" custLinFactNeighborY="-88526">
        <dgm:presLayoutVars>
          <dgm:chMax val="0"/>
          <dgm:bulletEnabled val="1"/>
        </dgm:presLayoutVars>
      </dgm:prSet>
      <dgm:spPr/>
    </dgm:pt>
  </dgm:ptLst>
  <dgm:cxnLst>
    <dgm:cxn modelId="{98521E43-7A98-4FA8-8565-87E83CF1D1DE}" srcId="{DACE2074-2D36-4DCE-8932-D803F733F43B}" destId="{7B5D007D-F707-427D-B12F-0F00AF9ED605}" srcOrd="0" destOrd="0" parTransId="{C06CD1BA-EABC-48B3-939C-9E49CF6F4744}" sibTransId="{333E7A42-FB9A-44A9-AA9F-D914E3D3B6EF}"/>
    <dgm:cxn modelId="{E86D97A7-A226-4EE0-9F20-FE13CDC5C097}" type="presOf" srcId="{7B5D007D-F707-427D-B12F-0F00AF9ED605}" destId="{9B262F3A-2C8D-4ED8-A802-DA5E89098C06}" srcOrd="0" destOrd="0" presId="urn:microsoft.com/office/officeart/2005/8/layout/vList2"/>
    <dgm:cxn modelId="{52F23BEF-2C7F-4FBD-9E22-0A27E7A5D8D0}" type="presOf" srcId="{DACE2074-2D36-4DCE-8932-D803F733F43B}" destId="{73006E1A-84CC-4F1C-875A-E85D42DA8EEE}" srcOrd="0" destOrd="0" presId="urn:microsoft.com/office/officeart/2005/8/layout/vList2"/>
    <dgm:cxn modelId="{ED9E8D51-39DE-4EEE-8718-42FF10220097}" type="presParOf" srcId="{73006E1A-84CC-4F1C-875A-E85D42DA8EEE}" destId="{9B262F3A-2C8D-4ED8-A802-DA5E89098C0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E1E8B-3B73-436B-9232-36AAE00EFC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16E9E44-3223-4457-A375-810B0C4FE045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659B91"/>
        </a:solidFill>
        <a:ln>
          <a:noFill/>
        </a:ln>
        <a:effectLst/>
      </dgm:spPr>
      <dgm:t>
        <a:bodyPr spcFirstLastPara="0" vert="horz" wrap="square" lIns="80010" tIns="80010" rIns="80010" bIns="80010" numCol="1" spcCol="1270" rtlCol="0" anchor="ctr" anchorCtr="0"/>
        <a:lstStyle/>
        <a:p>
          <a:r>
            <a:rPr lang="es-ES_tradnl" dirty="0"/>
            <a:t>Solo los necesitas de manera temporal y no importa si se pierden.</a:t>
          </a:r>
          <a:endParaRPr lang="es-ES" dirty="0"/>
        </a:p>
      </dgm:t>
    </dgm:pt>
    <dgm:pt modelId="{B006A2D5-2275-4F63-A9BF-83DE6ECA72CA}" type="sibTrans" cxnId="{648C3E39-491B-4272-801F-1B0E4D8ECFA6}">
      <dgm:prSet/>
      <dgm:spPr/>
      <dgm:t>
        <a:bodyPr/>
        <a:lstStyle/>
        <a:p>
          <a:endParaRPr lang="es-ES"/>
        </a:p>
      </dgm:t>
    </dgm:pt>
    <dgm:pt modelId="{2F9463A5-4EA5-4ED0-A669-90B5A2DD2797}" type="parTrans" cxnId="{648C3E39-491B-4272-801F-1B0E4D8ECFA6}">
      <dgm:prSet/>
      <dgm:spPr/>
      <dgm:t>
        <a:bodyPr/>
        <a:lstStyle/>
        <a:p>
          <a:endParaRPr lang="es-ES"/>
        </a:p>
      </dgm:t>
    </dgm:pt>
    <dgm:pt modelId="{80A218A0-8686-4596-B613-C562575CDF39}" type="pres">
      <dgm:prSet presAssocID="{574E1E8B-3B73-436B-9232-36AAE00EFCB7}" presName="linear" presStyleCnt="0">
        <dgm:presLayoutVars>
          <dgm:animLvl val="lvl"/>
          <dgm:resizeHandles val="exact"/>
        </dgm:presLayoutVars>
      </dgm:prSet>
      <dgm:spPr/>
    </dgm:pt>
    <dgm:pt modelId="{1A99EE85-D8D6-4ECD-85B1-52E36A2B4D7E}" type="pres">
      <dgm:prSet presAssocID="{016E9E44-3223-4457-A375-810B0C4FE045}" presName="parentText" presStyleLbl="node1" presStyleIdx="0" presStyleCnt="1" custScaleY="124280" custLinFactNeighborY="-1698">
        <dgm:presLayoutVars>
          <dgm:chMax val="0"/>
          <dgm:bulletEnabled val="1"/>
        </dgm:presLayoutVars>
      </dgm:prSet>
      <dgm:spPr>
        <a:xfrm>
          <a:off x="0" y="56532"/>
          <a:ext cx="3757349" cy="1776583"/>
        </a:xfrm>
        <a:prstGeom prst="roundRect">
          <a:avLst/>
        </a:prstGeom>
      </dgm:spPr>
    </dgm:pt>
  </dgm:ptLst>
  <dgm:cxnLst>
    <dgm:cxn modelId="{DE326A2C-17DD-4B4A-A894-63D4D5AAAA08}" type="presOf" srcId="{574E1E8B-3B73-436B-9232-36AAE00EFCB7}" destId="{80A218A0-8686-4596-B613-C562575CDF39}" srcOrd="0" destOrd="0" presId="urn:microsoft.com/office/officeart/2005/8/layout/vList2"/>
    <dgm:cxn modelId="{648C3E39-491B-4272-801F-1B0E4D8ECFA6}" srcId="{574E1E8B-3B73-436B-9232-36AAE00EFCB7}" destId="{016E9E44-3223-4457-A375-810B0C4FE045}" srcOrd="0" destOrd="0" parTransId="{2F9463A5-4EA5-4ED0-A669-90B5A2DD2797}" sibTransId="{B006A2D5-2275-4F63-A9BF-83DE6ECA72CA}"/>
    <dgm:cxn modelId="{5A8C9387-EAC2-4027-8010-02A94E439BFD}" type="presOf" srcId="{016E9E44-3223-4457-A375-810B0C4FE045}" destId="{1A99EE85-D8D6-4ECD-85B1-52E36A2B4D7E}" srcOrd="0" destOrd="0" presId="urn:microsoft.com/office/officeart/2005/8/layout/vList2"/>
    <dgm:cxn modelId="{0535EF34-38FE-4EB6-A987-2AAB9CB3F458}" type="presParOf" srcId="{80A218A0-8686-4596-B613-C562575CDF39}" destId="{1A99EE85-D8D6-4ECD-85B1-52E36A2B4D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Se monta en un directorio dentro del sistema de ficheros del contenedor﻿.</a:t>
          </a:r>
          <a:endParaRPr lang="es-ES" sz="1600" dirty="0"/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Cualquier cosa que se escribe en dicho directorio se almacenará en el volumen.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LinFactNeighborY="-2114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CE2074-2D36-4DCE-8932-D803F733F4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B5D007D-F707-427D-B12F-0F00AF9ED605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Aunque elimines el contenedor del volumen sus datos continuarán existiendo.</a:t>
          </a:r>
          <a:endParaRPr lang="es-ES" sz="1600" dirty="0"/>
        </a:p>
      </dgm:t>
    </dgm:pt>
    <dgm:pt modelId="{C06CD1BA-EABC-48B3-939C-9E49CF6F4744}" type="parTrans" cxnId="{98521E43-7A98-4FA8-8565-87E83CF1D1DE}">
      <dgm:prSet/>
      <dgm:spPr/>
      <dgm:t>
        <a:bodyPr/>
        <a:lstStyle/>
        <a:p>
          <a:endParaRPr lang="es-ES"/>
        </a:p>
      </dgm:t>
    </dgm:pt>
    <dgm:pt modelId="{333E7A42-FB9A-44A9-AA9F-D914E3D3B6EF}" type="sibTrans" cxnId="{98521E43-7A98-4FA8-8565-87E83CF1D1DE}">
      <dgm:prSet/>
      <dgm:spPr/>
      <dgm:t>
        <a:bodyPr/>
        <a:lstStyle/>
        <a:p>
          <a:endParaRPr lang="es-ES"/>
        </a:p>
      </dgm:t>
    </dgm:pt>
    <dgm:pt modelId="{73006E1A-84CC-4F1C-875A-E85D42DA8EEE}" type="pres">
      <dgm:prSet presAssocID="{DACE2074-2D36-4DCE-8932-D803F733F43B}" presName="linear" presStyleCnt="0">
        <dgm:presLayoutVars>
          <dgm:animLvl val="lvl"/>
          <dgm:resizeHandles val="exact"/>
        </dgm:presLayoutVars>
      </dgm:prSet>
      <dgm:spPr/>
    </dgm:pt>
    <dgm:pt modelId="{9B262F3A-2C8D-4ED8-A802-DA5E89098C06}" type="pres">
      <dgm:prSet presAssocID="{7B5D007D-F707-427D-B12F-0F00AF9ED605}" presName="parentText" presStyleLbl="node1" presStyleIdx="0" presStyleCnt="1" custLinFactNeighborX="0" custLinFactNeighborY="-88526">
        <dgm:presLayoutVars>
          <dgm:chMax val="0"/>
          <dgm:bulletEnabled val="1"/>
        </dgm:presLayoutVars>
      </dgm:prSet>
      <dgm:spPr/>
    </dgm:pt>
  </dgm:ptLst>
  <dgm:cxnLst>
    <dgm:cxn modelId="{98521E43-7A98-4FA8-8565-87E83CF1D1DE}" srcId="{DACE2074-2D36-4DCE-8932-D803F733F43B}" destId="{7B5D007D-F707-427D-B12F-0F00AF9ED605}" srcOrd="0" destOrd="0" parTransId="{C06CD1BA-EABC-48B3-939C-9E49CF6F4744}" sibTransId="{333E7A42-FB9A-44A9-AA9F-D914E3D3B6EF}"/>
    <dgm:cxn modelId="{E86D97A7-A226-4EE0-9F20-FE13CDC5C097}" type="presOf" srcId="{7B5D007D-F707-427D-B12F-0F00AF9ED605}" destId="{9B262F3A-2C8D-4ED8-A802-DA5E89098C06}" srcOrd="0" destOrd="0" presId="urn:microsoft.com/office/officeart/2005/8/layout/vList2"/>
    <dgm:cxn modelId="{52F23BEF-2C7F-4FBD-9E22-0A27E7A5D8D0}" type="presOf" srcId="{DACE2074-2D36-4DCE-8932-D803F733F43B}" destId="{73006E1A-84CC-4F1C-875A-E85D42DA8EEE}" srcOrd="0" destOrd="0" presId="urn:microsoft.com/office/officeart/2005/8/layout/vList2"/>
    <dgm:cxn modelId="{ED9E8D51-39DE-4EEE-8718-42FF10220097}" type="presParOf" srcId="{73006E1A-84CC-4F1C-875A-E85D42DA8EEE}" destId="{9B262F3A-2C8D-4ED8-A802-DA5E89098C0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" sz="1600" dirty="0"/>
            <a:t>Un archivo o directorio del host es montado en el contenedor</a:t>
          </a:r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E47507-62E9-4305-BB97-48A7AEEB7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89C8EA-636B-4E0F-988C-5AC2CAF22E43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Dependen de que el sistema de ficheros del host tenga disponible esa ruta</a:t>
          </a:r>
          <a:endParaRPr lang="es-ES" sz="1600" dirty="0"/>
        </a:p>
      </dgm:t>
    </dgm:pt>
    <dgm:pt modelId="{BCA48AF3-F286-4B65-BECE-A2DEF4B76231}" type="parTrans" cxnId="{CC8600B1-FA1F-4645-8B73-7EF933B052B8}">
      <dgm:prSet/>
      <dgm:spPr/>
      <dgm:t>
        <a:bodyPr/>
        <a:lstStyle/>
        <a:p>
          <a:endParaRPr lang="es-ES"/>
        </a:p>
      </dgm:t>
    </dgm:pt>
    <dgm:pt modelId="{8E3CAC21-4B8F-46BB-A697-58F24E32C7C5}" type="sibTrans" cxnId="{CC8600B1-FA1F-4645-8B73-7EF933B052B8}">
      <dgm:prSet/>
      <dgm:spPr/>
      <dgm:t>
        <a:bodyPr/>
        <a:lstStyle/>
        <a:p>
          <a:endParaRPr lang="es-ES"/>
        </a:p>
      </dgm:t>
    </dgm:pt>
    <dgm:pt modelId="{C38B0E92-E45D-4BDC-BEC4-CC24A81ECDAA}" type="pres">
      <dgm:prSet presAssocID="{EDE47507-62E9-4305-BB97-48A7AEEB75BF}" presName="linear" presStyleCnt="0">
        <dgm:presLayoutVars>
          <dgm:animLvl val="lvl"/>
          <dgm:resizeHandles val="exact"/>
        </dgm:presLayoutVars>
      </dgm:prSet>
      <dgm:spPr/>
    </dgm:pt>
    <dgm:pt modelId="{D4BD4277-2BAA-426E-9E62-84BA2A36D634}" type="pres">
      <dgm:prSet presAssocID="{8C89C8EA-636B-4E0F-988C-5AC2CAF22E43}" presName="parentText" presStyleLbl="node1" presStyleIdx="0" presStyleCnt="1" custLinFactNeighborY="-2114">
        <dgm:presLayoutVars>
          <dgm:chMax val="0"/>
          <dgm:bulletEnabled val="1"/>
        </dgm:presLayoutVars>
      </dgm:prSet>
      <dgm:spPr/>
    </dgm:pt>
  </dgm:ptLst>
  <dgm:cxnLst>
    <dgm:cxn modelId="{986BCE37-D010-4DF1-B5C2-2500691B5E23}" type="presOf" srcId="{EDE47507-62E9-4305-BB97-48A7AEEB75BF}" destId="{C38B0E92-E45D-4BDC-BEC4-CC24A81ECDAA}" srcOrd="0" destOrd="0" presId="urn:microsoft.com/office/officeart/2005/8/layout/vList2"/>
    <dgm:cxn modelId="{0A27B591-313D-45F5-A42A-AD4E4472D64E}" type="presOf" srcId="{8C89C8EA-636B-4E0F-988C-5AC2CAF22E43}" destId="{D4BD4277-2BAA-426E-9E62-84BA2A36D634}" srcOrd="0" destOrd="0" presId="urn:microsoft.com/office/officeart/2005/8/layout/vList2"/>
    <dgm:cxn modelId="{CC8600B1-FA1F-4645-8B73-7EF933B052B8}" srcId="{EDE47507-62E9-4305-BB97-48A7AEEB75BF}" destId="{8C89C8EA-636B-4E0F-988C-5AC2CAF22E43}" srcOrd="0" destOrd="0" parTransId="{BCA48AF3-F286-4B65-BECE-A2DEF4B76231}" sibTransId="{8E3CAC21-4B8F-46BB-A697-58F24E32C7C5}"/>
    <dgm:cxn modelId="{349EBEB5-D1A2-42C1-9A43-53AE59BB9F3C}" type="presParOf" srcId="{C38B0E92-E45D-4BDC-BEC4-CC24A81ECDAA}" destId="{D4BD4277-2BAA-426E-9E62-84BA2A36D6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CE2074-2D36-4DCE-8932-D803F733F4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B5D007D-F707-427D-B12F-0F00AF9ED605}">
      <dgm:prSet custT="1"/>
      <dgm:spPr>
        <a:solidFill>
          <a:srgbClr val="659B91"/>
        </a:solidFill>
      </dgm:spPr>
      <dgm:t>
        <a:bodyPr/>
        <a:lstStyle/>
        <a:p>
          <a:r>
            <a:rPr lang="es-ES_tradnl" sz="1600" dirty="0"/>
            <a:t>Puedes modificar los ficheros desde el host y ver los cambios en el contenedor.</a:t>
          </a:r>
          <a:endParaRPr lang="es-ES" sz="1600" dirty="0"/>
        </a:p>
      </dgm:t>
    </dgm:pt>
    <dgm:pt modelId="{C06CD1BA-EABC-48B3-939C-9E49CF6F4744}" type="parTrans" cxnId="{98521E43-7A98-4FA8-8565-87E83CF1D1DE}">
      <dgm:prSet/>
      <dgm:spPr/>
      <dgm:t>
        <a:bodyPr/>
        <a:lstStyle/>
        <a:p>
          <a:endParaRPr lang="es-ES"/>
        </a:p>
      </dgm:t>
    </dgm:pt>
    <dgm:pt modelId="{333E7A42-FB9A-44A9-AA9F-D914E3D3B6EF}" type="sibTrans" cxnId="{98521E43-7A98-4FA8-8565-87E83CF1D1DE}">
      <dgm:prSet/>
      <dgm:spPr/>
      <dgm:t>
        <a:bodyPr/>
        <a:lstStyle/>
        <a:p>
          <a:endParaRPr lang="es-ES"/>
        </a:p>
      </dgm:t>
    </dgm:pt>
    <dgm:pt modelId="{73006E1A-84CC-4F1C-875A-E85D42DA8EEE}" type="pres">
      <dgm:prSet presAssocID="{DACE2074-2D36-4DCE-8932-D803F733F43B}" presName="linear" presStyleCnt="0">
        <dgm:presLayoutVars>
          <dgm:animLvl val="lvl"/>
          <dgm:resizeHandles val="exact"/>
        </dgm:presLayoutVars>
      </dgm:prSet>
      <dgm:spPr/>
    </dgm:pt>
    <dgm:pt modelId="{9B262F3A-2C8D-4ED8-A802-DA5E89098C06}" type="pres">
      <dgm:prSet presAssocID="{7B5D007D-F707-427D-B12F-0F00AF9ED605}" presName="parentText" presStyleLbl="node1" presStyleIdx="0" presStyleCnt="1" custLinFactNeighborX="0" custLinFactNeighborY="-88526">
        <dgm:presLayoutVars>
          <dgm:chMax val="0"/>
          <dgm:bulletEnabled val="1"/>
        </dgm:presLayoutVars>
      </dgm:prSet>
      <dgm:spPr/>
    </dgm:pt>
  </dgm:ptLst>
  <dgm:cxnLst>
    <dgm:cxn modelId="{98521E43-7A98-4FA8-8565-87E83CF1D1DE}" srcId="{DACE2074-2D36-4DCE-8932-D803F733F43B}" destId="{7B5D007D-F707-427D-B12F-0F00AF9ED605}" srcOrd="0" destOrd="0" parTransId="{C06CD1BA-EABC-48B3-939C-9E49CF6F4744}" sibTransId="{333E7A42-FB9A-44A9-AA9F-D914E3D3B6EF}"/>
    <dgm:cxn modelId="{E86D97A7-A226-4EE0-9F20-FE13CDC5C097}" type="presOf" srcId="{7B5D007D-F707-427D-B12F-0F00AF9ED605}" destId="{9B262F3A-2C8D-4ED8-A802-DA5E89098C06}" srcOrd="0" destOrd="0" presId="urn:microsoft.com/office/officeart/2005/8/layout/vList2"/>
    <dgm:cxn modelId="{52F23BEF-2C7F-4FBD-9E22-0A27E7A5D8D0}" type="presOf" srcId="{DACE2074-2D36-4DCE-8932-D803F733F43B}" destId="{73006E1A-84CC-4F1C-875A-E85D42DA8EEE}" srcOrd="0" destOrd="0" presId="urn:microsoft.com/office/officeart/2005/8/layout/vList2"/>
    <dgm:cxn modelId="{ED9E8D51-39DE-4EEE-8718-42FF10220097}" type="presParOf" srcId="{73006E1A-84CC-4F1C-875A-E85D42DA8EEE}" destId="{9B262F3A-2C8D-4ED8-A802-DA5E89098C0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32FEF1-993A-420F-B5EA-72AD23D8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E1CA98-1CC1-4198-9B7A-BB605681E127}">
      <dgm:prSet custT="1"/>
      <dgm:spPr>
        <a:solidFill>
          <a:srgbClr val="659B91"/>
        </a:solidFill>
      </dgm:spPr>
      <dgm:t>
        <a:bodyPr/>
        <a:lstStyle/>
        <a:p>
          <a:r>
            <a:rPr lang="es-ES" sz="1600" dirty="0"/>
            <a:t>Si estás ejecutando Docker en Linux tienes además esta opción</a:t>
          </a:r>
        </a:p>
      </dgm:t>
    </dgm:pt>
    <dgm:pt modelId="{4FE2B1E6-6477-4B45-A32B-A32EF0234337}" type="parTrans" cxnId="{CB5D8757-8133-49CE-BE94-829A30ED581B}">
      <dgm:prSet/>
      <dgm:spPr/>
      <dgm:t>
        <a:bodyPr/>
        <a:lstStyle/>
        <a:p>
          <a:endParaRPr lang="es-ES"/>
        </a:p>
      </dgm:t>
    </dgm:pt>
    <dgm:pt modelId="{3223D42D-96BC-4F47-87C4-34FCEC0B7AAD}" type="sibTrans" cxnId="{CB5D8757-8133-49CE-BE94-829A30ED581B}">
      <dgm:prSet/>
      <dgm:spPr/>
      <dgm:t>
        <a:bodyPr/>
        <a:lstStyle/>
        <a:p>
          <a:endParaRPr lang="es-ES"/>
        </a:p>
      </dgm:t>
    </dgm:pt>
    <dgm:pt modelId="{2953C787-E070-449C-96FC-2AA4CF3EDF09}" type="pres">
      <dgm:prSet presAssocID="{1532FEF1-993A-420F-B5EA-72AD23D83EED}" presName="linear" presStyleCnt="0">
        <dgm:presLayoutVars>
          <dgm:animLvl val="lvl"/>
          <dgm:resizeHandles val="exact"/>
        </dgm:presLayoutVars>
      </dgm:prSet>
      <dgm:spPr/>
    </dgm:pt>
    <dgm:pt modelId="{CBEE9ABA-F832-4F46-8AE6-3F5A1844BF83}" type="pres">
      <dgm:prSet presAssocID="{8BE1CA98-1CC1-4198-9B7A-BB605681E12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B5D8757-8133-49CE-BE94-829A30ED581B}" srcId="{1532FEF1-993A-420F-B5EA-72AD23D83EED}" destId="{8BE1CA98-1CC1-4198-9B7A-BB605681E127}" srcOrd="0" destOrd="0" parTransId="{4FE2B1E6-6477-4B45-A32B-A32EF0234337}" sibTransId="{3223D42D-96BC-4F47-87C4-34FCEC0B7AAD}"/>
    <dgm:cxn modelId="{C0A9F16F-5573-4E34-939E-046342A7E70B}" type="presOf" srcId="{8BE1CA98-1CC1-4198-9B7A-BB605681E127}" destId="{CBEE9ABA-F832-4F46-8AE6-3F5A1844BF83}" srcOrd="0" destOrd="0" presId="urn:microsoft.com/office/officeart/2005/8/layout/vList2"/>
    <dgm:cxn modelId="{12D67475-CB8F-494E-9167-D2E86B180284}" type="presOf" srcId="{1532FEF1-993A-420F-B5EA-72AD23D83EED}" destId="{2953C787-E070-449C-96FC-2AA4CF3EDF09}" srcOrd="0" destOrd="0" presId="urn:microsoft.com/office/officeart/2005/8/layout/vList2"/>
    <dgm:cxn modelId="{D5EF46DC-B229-4899-A7D7-DAFD303DBB79}" type="presParOf" srcId="{2953C787-E070-449C-96FC-2AA4CF3EDF09}" destId="{CBEE9ABA-F832-4F46-8AE6-3F5A1844BF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D45FA-7455-4EA1-826B-DCF258D5E19B}">
      <dsp:nvSpPr>
        <dsp:cNvPr id="0" name=""/>
        <dsp:cNvSpPr/>
      </dsp:nvSpPr>
      <dsp:spPr>
        <a:xfrm>
          <a:off x="0" y="11799"/>
          <a:ext cx="3824754" cy="1909439"/>
        </a:xfrm>
        <a:prstGeom prst="roundRect">
          <a:avLst/>
        </a:prstGeom>
        <a:solidFill>
          <a:srgbClr val="659B91"/>
        </a:solidFill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Los que necesitas mantener (registros de clientes, financieros, logs, etc.)</a:t>
          </a:r>
          <a:endParaRPr lang="es-ES" sz="2400" kern="1200" dirty="0"/>
        </a:p>
      </dsp:txBody>
      <dsp:txXfrm>
        <a:off x="93211" y="105010"/>
        <a:ext cx="3638332" cy="17230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0"/>
          <a:ext cx="7704953" cy="6552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 err="1"/>
            <a:t>Tmpfs</a:t>
          </a:r>
          <a:r>
            <a:rPr lang="es-ES_tradnl" sz="1600" kern="1200" dirty="0"/>
            <a:t> es temporal ya que persiste la información en la memoria del host</a:t>
          </a:r>
          <a:endParaRPr lang="es-ES" sz="1600" kern="1200" dirty="0"/>
        </a:p>
      </dsp:txBody>
      <dsp:txXfrm>
        <a:off x="31984" y="31984"/>
        <a:ext cx="7640985" cy="5912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62F3A-2C8D-4ED8-A802-DA5E89098C06}">
      <dsp:nvSpPr>
        <dsp:cNvPr id="0" name=""/>
        <dsp:cNvSpPr/>
      </dsp:nvSpPr>
      <dsp:spPr>
        <a:xfrm>
          <a:off x="0" y="0"/>
          <a:ext cx="7704953" cy="5616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Cuando el contenedor se para el montaje </a:t>
          </a:r>
          <a:r>
            <a:rPr lang="es-ES" sz="1600" kern="1200" dirty="0" err="1"/>
            <a:t>tmpfs</a:t>
          </a:r>
          <a:r>
            <a:rPr lang="es-ES" sz="1600" kern="1200" dirty="0"/>
            <a:t> se elimina</a:t>
          </a:r>
        </a:p>
      </dsp:txBody>
      <dsp:txXfrm>
        <a:off x="27415" y="27415"/>
        <a:ext cx="7650123" cy="506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9EE85-D8D6-4ECD-85B1-52E36A2B4D7E}">
      <dsp:nvSpPr>
        <dsp:cNvPr id="0" name=""/>
        <dsp:cNvSpPr/>
      </dsp:nvSpPr>
      <dsp:spPr>
        <a:xfrm>
          <a:off x="0" y="14215"/>
          <a:ext cx="3757349" cy="1853946"/>
        </a:xfrm>
        <a:prstGeom prst="roundRect">
          <a:avLst/>
        </a:prstGeom>
        <a:solidFill>
          <a:srgbClr val="659B91"/>
        </a:solidFill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rtlCol="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 dirty="0"/>
            <a:t>Solo los necesitas de manera temporal y no importa si se pierden.</a:t>
          </a:r>
          <a:endParaRPr lang="es-ES" sz="2500" kern="1200" dirty="0"/>
        </a:p>
      </dsp:txBody>
      <dsp:txXfrm>
        <a:off x="90502" y="104717"/>
        <a:ext cx="3576345" cy="1672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7586"/>
          <a:ext cx="7704953" cy="6552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Se monta en un directorio dentro del sistema de ficheros del contenedor﻿.</a:t>
          </a:r>
          <a:endParaRPr lang="es-ES" sz="1600" kern="1200" dirty="0"/>
        </a:p>
      </dsp:txBody>
      <dsp:txXfrm>
        <a:off x="31984" y="39570"/>
        <a:ext cx="7640985" cy="591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0"/>
          <a:ext cx="7704953" cy="6552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Cualquier cosa que se escribe en dicho directorio se almacenará en el volumen.</a:t>
          </a:r>
          <a:endParaRPr lang="es-ES" sz="1600" kern="1200" dirty="0"/>
        </a:p>
      </dsp:txBody>
      <dsp:txXfrm>
        <a:off x="31984" y="31984"/>
        <a:ext cx="7640985" cy="591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62F3A-2C8D-4ED8-A802-DA5E89098C06}">
      <dsp:nvSpPr>
        <dsp:cNvPr id="0" name=""/>
        <dsp:cNvSpPr/>
      </dsp:nvSpPr>
      <dsp:spPr>
        <a:xfrm>
          <a:off x="0" y="0"/>
          <a:ext cx="7704953" cy="5616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Aunque elimines el contenedor del volumen sus datos continuarán existiendo.</a:t>
          </a:r>
          <a:endParaRPr lang="es-ES" sz="1600" kern="1200" dirty="0"/>
        </a:p>
      </dsp:txBody>
      <dsp:txXfrm>
        <a:off x="27415" y="27415"/>
        <a:ext cx="7650123" cy="5067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7586"/>
          <a:ext cx="7704953" cy="6552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Un archivo o directorio del host es montado en el contenedor</a:t>
          </a:r>
        </a:p>
      </dsp:txBody>
      <dsp:txXfrm>
        <a:off x="31984" y="39570"/>
        <a:ext cx="7640985" cy="5912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4277-2BAA-426E-9E62-84BA2A36D634}">
      <dsp:nvSpPr>
        <dsp:cNvPr id="0" name=""/>
        <dsp:cNvSpPr/>
      </dsp:nvSpPr>
      <dsp:spPr>
        <a:xfrm>
          <a:off x="0" y="0"/>
          <a:ext cx="7704953" cy="6552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Dependen de que el sistema de ficheros del host tenga disponible esa ruta</a:t>
          </a:r>
          <a:endParaRPr lang="es-ES" sz="1600" kern="1200" dirty="0"/>
        </a:p>
      </dsp:txBody>
      <dsp:txXfrm>
        <a:off x="31984" y="31984"/>
        <a:ext cx="7640985" cy="5912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62F3A-2C8D-4ED8-A802-DA5E89098C06}">
      <dsp:nvSpPr>
        <dsp:cNvPr id="0" name=""/>
        <dsp:cNvSpPr/>
      </dsp:nvSpPr>
      <dsp:spPr>
        <a:xfrm>
          <a:off x="0" y="0"/>
          <a:ext cx="7704953" cy="5616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Puedes modificar los ficheros desde el host y ver los cambios en el contenedor.</a:t>
          </a:r>
          <a:endParaRPr lang="es-ES" sz="1600" kern="1200" dirty="0"/>
        </a:p>
      </dsp:txBody>
      <dsp:txXfrm>
        <a:off x="27415" y="27415"/>
        <a:ext cx="7650123" cy="5067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9ABA-F832-4F46-8AE6-3F5A1844BF83}">
      <dsp:nvSpPr>
        <dsp:cNvPr id="0" name=""/>
        <dsp:cNvSpPr/>
      </dsp:nvSpPr>
      <dsp:spPr>
        <a:xfrm>
          <a:off x="0" y="7586"/>
          <a:ext cx="7704953" cy="655200"/>
        </a:xfrm>
        <a:prstGeom prst="roundRect">
          <a:avLst/>
        </a:prstGeom>
        <a:solidFill>
          <a:srgbClr val="659B9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Si estás ejecutando Docker en Linux tienes además esta opción</a:t>
          </a:r>
        </a:p>
      </dsp:txBody>
      <dsp:txXfrm>
        <a:off x="31984" y="39570"/>
        <a:ext cx="7640985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4/10/22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872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2625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5673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50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57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14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9179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254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0398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850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6302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8907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403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373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307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649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76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24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875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97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010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6867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750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243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2392D-669B-0248-BB0F-6CED85CFF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E3EE87-3B99-C043-81B0-36074223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AD89B-49D2-9842-A5AD-A03EB69C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3F98-8190-044B-8A20-58886D859262}" type="datetimeFigureOut">
              <a:rPr lang="de-DE" smtClean="0"/>
              <a:t>04.10.22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3CDF5-B345-F146-834F-C95EC06F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B3A8A-8B9D-584D-A2EB-A4060225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4208-B4C2-2B43-AFA3-38812F9F63F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809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F574-ADFC-A345-A70C-6C289982A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BCF17-EF8C-4143-8810-FEBDCA105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D96D-C0E4-9D4C-AA6F-A98CC67A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CD65-DE40-E74B-9C44-BF02DBD8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A4595-AB01-BE42-94C9-6C9BBB19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4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8064-15F1-E445-907E-ACC08810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39B8-E6E5-BE4B-83BC-AAFC13F7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1DD06-C138-E844-B6F6-BF73AC74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51826-5894-AD4B-8A2E-4BFE1495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A1C6-CA47-7946-9233-C87858B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95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D984-6C73-274C-8E74-3CCB3BC7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42AD1-2681-374D-9A56-58EC21F5F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088D-0248-3641-94C8-77F13C39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B55B3-AAA7-9645-A70E-4856C3DA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ADC7-44F9-6D4B-B260-D08BC661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5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FEF5-7BCC-E54A-9E6A-EFD038EF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90C5-7CFC-9E4D-9CC8-E7DBD545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8343D-AAB8-A346-BFB4-71CCE8368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C759D-6204-0248-BD0A-46551590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C2A9E-D02F-A144-AA58-52B9C6BA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6686E-3E06-DA42-B1DD-C15B4BD0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02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74C2-BF2E-1B46-8072-17F44371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69557-1800-C44E-BC1C-BEDABB6D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0F0FB-2EA2-0347-8BCF-911D9BEA7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D0EDA-B713-ED41-9098-FBBC66B3B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EAAE3-D8EF-5C4C-A4F1-BE5E0693A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E6DB2-6FCE-2947-B2A5-DBA0D41C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9382B-C4A7-6546-9356-6C6CF6D5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C491D-9383-CC40-81EB-6B5C390E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08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E070-B41F-9547-8BA3-8C2AA2D9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9107F-53C5-734A-8D4B-E5794AD3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E78A1-02AB-7B46-820A-B1446BF8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B6B59-C05C-384F-8A67-269578C5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14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A9F4A-2973-6143-9ACB-BA95CF8A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4E444-6441-CE42-A3FA-7D297FE3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D6748-4A2B-814B-9B62-649F93F1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8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E81A-19B3-1443-9ACD-63DEEEED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E5B0-56B2-BB4E-9437-221BD593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50E60-B179-3342-ADBF-9D11A3BC1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84AC7-3F1A-AB4C-B25A-21F0248D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90437-7274-9140-8713-F1D00F55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75582-778C-EE45-BB87-D88CFE9D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7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66D3-E4BD-5F48-BDE7-B01AE8A7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04BCA-34EE-7146-A7E9-C6DD17617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9BEB-C08C-7B4B-A612-76EFFBFD9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5B178-C1C3-5946-841F-27A682E0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4C5C-CE5A-1D47-A6BD-8B5A68BB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F802F-6E27-7C44-9406-B095FD1D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65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DC5F-260D-BD47-B91E-0B8DCB54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DB45C-5884-9147-A98B-79E56BA1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F31F-0B4F-CC4D-B83C-323DC099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F20E3-E9D1-4643-98FD-22735130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7DC16-E874-EA42-ACE9-F310AC3A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22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D7DA0-4769-244E-8C89-A9A32BCEE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DB71A-2039-8141-B34B-4DA21398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1B449-962F-2946-98AF-33FC1319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F0B70-D5CD-754C-82E8-81900E7D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D1F5F-C597-A94B-B6C7-CC836A9B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10/4/22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E87AE-C36D-2145-8EEB-F026F3BF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28CB3-495C-264C-ADE4-8E7F83EEA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74513-6BB2-0F4E-BD8B-1B8382E5E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9EED-9118-494A-9C0C-E221935B0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9C25-8ED2-7E4A-BFEC-2A8030D97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7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19" Type="http://schemas.openxmlformats.org/officeDocument/2006/relationships/image" Target="../media/image9.png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image" Target="../media/image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image" Target="../media/image11.png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moncode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357241"/>
            <a:ext cx="27947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/>
              <a:t>Dockeriza la carpeta </a:t>
            </a:r>
            <a:r>
              <a:rPr lang="en-ES" sz="1600" b="1" dirty="0"/>
              <a:t>hello-lemoncoder</a:t>
            </a:r>
          </a:p>
          <a:p>
            <a:endParaRPr lang="en-ES" sz="1600" b="1" dirty="0"/>
          </a:p>
          <a:p>
            <a:r>
              <a:rPr lang="en-ES" sz="1600" dirty="0"/>
              <a:t>Antes de hacerlo ¡pruébala en local!</a:t>
            </a:r>
          </a:p>
          <a:p>
            <a:endParaRPr lang="en-GB" sz="1600" dirty="0"/>
          </a:p>
          <a:p>
            <a:r>
              <a:rPr lang="en-GB" sz="1600" dirty="0"/>
              <a:t>Genera la imagen con el VS Code</a:t>
            </a:r>
          </a:p>
          <a:p>
            <a:endParaRPr lang="en-GB" sz="1600" dirty="0"/>
          </a:p>
          <a:p>
            <a:r>
              <a:rPr lang="en-GB" sz="1600" dirty="0" err="1"/>
              <a:t>Ejecuta</a:t>
            </a:r>
            <a:r>
              <a:rPr lang="en-GB" sz="1600" dirty="0"/>
              <a:t> un </a:t>
            </a:r>
            <a:r>
              <a:rPr lang="en-GB" sz="1600" dirty="0" err="1"/>
              <a:t>contenedor</a:t>
            </a:r>
            <a:r>
              <a:rPr lang="en-GB" sz="1600" dirty="0"/>
              <a:t> con la imagen</a:t>
            </a:r>
          </a:p>
          <a:p>
            <a:endParaRPr lang="en-E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836114" y="101099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Resultado: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5F710-CDC9-C945-9F65-1091110D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403" y="1241878"/>
            <a:ext cx="5259485" cy="40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Usos comunes para volúmenes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3832E-E3FA-5140-8092-07F63E57DB43}"/>
              </a:ext>
            </a:extLst>
          </p:cNvPr>
          <p:cNvSpPr txBox="1"/>
          <p:nvPr/>
        </p:nvSpPr>
        <p:spPr>
          <a:xfrm>
            <a:off x="1450592" y="1412800"/>
            <a:ext cx="74133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_tradnl" sz="1600" dirty="0"/>
              <a:t>Cuando queremos compartir datos entre múltiples contenedores</a:t>
            </a:r>
            <a:endParaRPr lang="es-E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40B3-EF53-564B-9BE6-46688E97C83B}"/>
              </a:ext>
            </a:extLst>
          </p:cNvPr>
          <p:cNvSpPr txBox="1"/>
          <p:nvPr/>
        </p:nvSpPr>
        <p:spPr>
          <a:xfrm>
            <a:off x="1450592" y="2226214"/>
            <a:ext cx="6865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_tradnl" sz="1600" dirty="0"/>
              <a:t>Cuando quieres almacenar los datos del contenedor en un host remoto o en un proveedor </a:t>
            </a:r>
            <a:r>
              <a:rPr lang="es-ES_tradnl" sz="1600" dirty="0" err="1"/>
              <a:t>cloud</a:t>
            </a:r>
            <a:r>
              <a:rPr lang="es-ES_tradnl" sz="1600" dirty="0"/>
              <a:t>, en lugar de en local.</a:t>
            </a:r>
            <a:endParaRPr lang="es-E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77BB-B1D9-A747-B389-0DF4FAA13829}"/>
              </a:ext>
            </a:extLst>
          </p:cNvPr>
          <p:cNvSpPr txBox="1"/>
          <p:nvPr/>
        </p:nvSpPr>
        <p:spPr>
          <a:xfrm>
            <a:off x="1450592" y="3257654"/>
            <a:ext cx="7117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600" dirty="0"/>
              <a:t>Cuando tu aplicación requiere alto rendimiento en el I/O en </a:t>
            </a:r>
            <a:r>
              <a:rPr lang="es-ES" sz="1600" dirty="0" err="1"/>
              <a:t>Docker</a:t>
            </a:r>
            <a:r>
              <a:rPr lang="es-ES" sz="1600" dirty="0"/>
              <a:t> Desktop.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A66F2-7EFC-CF4A-BBB1-9B7FCC8A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38" y="1440996"/>
            <a:ext cx="338554" cy="338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521A02-7739-0C45-ABD4-FD806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38" y="2283572"/>
            <a:ext cx="338554" cy="338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0E8A6-2DED-964B-BB1F-08EACD34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38" y="3257654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F2CD3A-97E1-704C-BCEE-AC0F1CE37B1D}"/>
              </a:ext>
            </a:extLst>
          </p:cNvPr>
          <p:cNvSpPr/>
          <p:nvPr/>
        </p:nvSpPr>
        <p:spPr>
          <a:xfrm>
            <a:off x="3582442" y="4129121"/>
            <a:ext cx="432143" cy="199217"/>
          </a:xfrm>
          <a:prstGeom prst="roundRect">
            <a:avLst/>
          </a:prstGeom>
          <a:solidFill>
            <a:srgbClr val="D9D900"/>
          </a:solidFill>
          <a:ln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0892B-6406-BD43-BAB8-4A217411B6DB}"/>
              </a:ext>
            </a:extLst>
          </p:cNvPr>
          <p:cNvSpPr/>
          <p:nvPr/>
        </p:nvSpPr>
        <p:spPr>
          <a:xfrm>
            <a:off x="3232831" y="3457345"/>
            <a:ext cx="1402915" cy="1565592"/>
          </a:xfrm>
          <a:prstGeom prst="rect">
            <a:avLst/>
          </a:prstGeom>
          <a:noFill/>
          <a:ln>
            <a:solidFill>
              <a:srgbClr val="00524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¿Cómo funciona un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bind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mount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275717"/>
              </p:ext>
            </p:extLst>
          </p:nvPr>
        </p:nvGraphicFramePr>
        <p:xfrm>
          <a:off x="719523" y="1014379"/>
          <a:ext cx="7704953" cy="6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506410"/>
              </p:ext>
            </p:extLst>
          </p:nvPr>
        </p:nvGraphicFramePr>
        <p:xfrm>
          <a:off x="719522" y="1769818"/>
          <a:ext cx="7704953" cy="6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5134697-85B1-48E4-9D2E-6971C95AB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469328"/>
              </p:ext>
            </p:extLst>
          </p:nvPr>
        </p:nvGraphicFramePr>
        <p:xfrm>
          <a:off x="719522" y="2478779"/>
          <a:ext cx="7704953" cy="57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8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E469318-14D4-6540-B7DF-136BA8DEA4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8708" y="3173397"/>
            <a:ext cx="571163" cy="571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F90DF-30D4-8044-B019-7941DD201145}"/>
              </a:ext>
            </a:extLst>
          </p:cNvPr>
          <p:cNvSpPr txBox="1"/>
          <p:nvPr/>
        </p:nvSpPr>
        <p:spPr>
          <a:xfrm>
            <a:off x="3338184" y="3619300"/>
            <a:ext cx="17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/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B37E51-0C90-584D-BF48-B1BD3B154C4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25866" y="3896299"/>
            <a:ext cx="1" cy="1034258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CA104F-1FF2-4544-9AB1-6C07F71C86A0}"/>
              </a:ext>
            </a:extLst>
          </p:cNvPr>
          <p:cNvCxnSpPr>
            <a:cxnSpLocks/>
          </p:cNvCxnSpPr>
          <p:nvPr/>
        </p:nvCxnSpPr>
        <p:spPr>
          <a:xfrm flipH="1">
            <a:off x="3434218" y="3985366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FED00-2AA1-664F-A2E8-351D0A490628}"/>
              </a:ext>
            </a:extLst>
          </p:cNvPr>
          <p:cNvCxnSpPr>
            <a:cxnSpLocks/>
          </p:cNvCxnSpPr>
          <p:nvPr/>
        </p:nvCxnSpPr>
        <p:spPr>
          <a:xfrm flipH="1">
            <a:off x="3425866" y="421292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55F888-8FDD-0346-B2E8-9ADA5EF00C21}"/>
              </a:ext>
            </a:extLst>
          </p:cNvPr>
          <p:cNvCxnSpPr>
            <a:cxnSpLocks/>
          </p:cNvCxnSpPr>
          <p:nvPr/>
        </p:nvCxnSpPr>
        <p:spPr>
          <a:xfrm flipH="1">
            <a:off x="3425866" y="4434215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0F01D-165D-D24F-8C51-D3CB89357E83}"/>
              </a:ext>
            </a:extLst>
          </p:cNvPr>
          <p:cNvSpPr txBox="1"/>
          <p:nvPr/>
        </p:nvSpPr>
        <p:spPr>
          <a:xfrm>
            <a:off x="3569916" y="3877510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bin</a:t>
            </a:r>
            <a:endParaRPr lang="es-ES_tradnl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36DC6-A0B5-FE4B-88B7-78C5FBD52245}"/>
              </a:ext>
            </a:extLst>
          </p:cNvPr>
          <p:cNvSpPr txBox="1"/>
          <p:nvPr/>
        </p:nvSpPr>
        <p:spPr>
          <a:xfrm>
            <a:off x="3563653" y="410376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code</a:t>
            </a:r>
            <a:endParaRPr lang="es-ES_tradnl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C5952-FBCA-4F45-BDC3-ADFB0E17C071}"/>
              </a:ext>
            </a:extLst>
          </p:cNvPr>
          <p:cNvSpPr txBox="1"/>
          <p:nvPr/>
        </p:nvSpPr>
        <p:spPr>
          <a:xfrm>
            <a:off x="3569916" y="431879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dev</a:t>
            </a:r>
            <a:endParaRPr lang="es-ES_tradnl" sz="9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F6855-06C9-724A-B9BB-A96F4274280F}"/>
              </a:ext>
            </a:extLst>
          </p:cNvPr>
          <p:cNvCxnSpPr>
            <a:cxnSpLocks/>
          </p:cNvCxnSpPr>
          <p:nvPr/>
        </p:nvCxnSpPr>
        <p:spPr>
          <a:xfrm flipH="1">
            <a:off x="3434218" y="464298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F828BF-29BD-EA48-A0B1-98319C3DCA1E}"/>
              </a:ext>
            </a:extLst>
          </p:cNvPr>
          <p:cNvSpPr txBox="1"/>
          <p:nvPr/>
        </p:nvSpPr>
        <p:spPr>
          <a:xfrm>
            <a:off x="3582439" y="4515745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etc</a:t>
            </a:r>
            <a:endParaRPr lang="es-ES_tradnl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96BEB-D843-A343-8A58-9786499FD757}"/>
              </a:ext>
            </a:extLst>
          </p:cNvPr>
          <p:cNvSpPr txBox="1"/>
          <p:nvPr/>
        </p:nvSpPr>
        <p:spPr>
          <a:xfrm>
            <a:off x="3582439" y="4746401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…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05F608-EFA7-6B41-9BF0-0831B154732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027111" y="4215083"/>
            <a:ext cx="1066443" cy="4102"/>
          </a:xfrm>
          <a:prstGeom prst="line">
            <a:avLst/>
          </a:prstGeom>
          <a:ln w="12700">
            <a:solidFill>
              <a:srgbClr val="659B9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653F94F-D913-1D44-A2EA-59B154453EA0}"/>
              </a:ext>
            </a:extLst>
          </p:cNvPr>
          <p:cNvSpPr/>
          <p:nvPr/>
        </p:nvSpPr>
        <p:spPr>
          <a:xfrm>
            <a:off x="5401234" y="4129121"/>
            <a:ext cx="432143" cy="199217"/>
          </a:xfrm>
          <a:prstGeom prst="roundRect">
            <a:avLst/>
          </a:prstGeom>
          <a:solidFill>
            <a:srgbClr val="D9D900"/>
          </a:solidFill>
          <a:ln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3EB798-E6D6-3742-B632-91603B617EAB}"/>
              </a:ext>
            </a:extLst>
          </p:cNvPr>
          <p:cNvSpPr/>
          <p:nvPr/>
        </p:nvSpPr>
        <p:spPr>
          <a:xfrm>
            <a:off x="5051623" y="3457345"/>
            <a:ext cx="1402915" cy="1565592"/>
          </a:xfrm>
          <a:prstGeom prst="rect">
            <a:avLst/>
          </a:prstGeom>
          <a:noFill/>
          <a:ln>
            <a:solidFill>
              <a:srgbClr val="00524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5AFFA-055D-9545-B44E-E6372F5DC29D}"/>
              </a:ext>
            </a:extLst>
          </p:cNvPr>
          <p:cNvSpPr txBox="1"/>
          <p:nvPr/>
        </p:nvSpPr>
        <p:spPr>
          <a:xfrm>
            <a:off x="5156976" y="3619300"/>
            <a:ext cx="17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/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2E53DB-D9AA-734B-8345-0874E1E5B674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244658" y="3896299"/>
            <a:ext cx="1" cy="1034258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BFDF0E-E7ED-444E-B788-433C8CB39004}"/>
              </a:ext>
            </a:extLst>
          </p:cNvPr>
          <p:cNvCxnSpPr>
            <a:cxnSpLocks/>
          </p:cNvCxnSpPr>
          <p:nvPr/>
        </p:nvCxnSpPr>
        <p:spPr>
          <a:xfrm flipH="1">
            <a:off x="5253010" y="3985366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8481FB-DE7A-C14F-8491-C3D889DF0113}"/>
              </a:ext>
            </a:extLst>
          </p:cNvPr>
          <p:cNvCxnSpPr>
            <a:cxnSpLocks/>
          </p:cNvCxnSpPr>
          <p:nvPr/>
        </p:nvCxnSpPr>
        <p:spPr>
          <a:xfrm flipH="1">
            <a:off x="5244658" y="421292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A9710B-E5D0-1941-B6F0-2A6E592908D7}"/>
              </a:ext>
            </a:extLst>
          </p:cNvPr>
          <p:cNvCxnSpPr>
            <a:cxnSpLocks/>
          </p:cNvCxnSpPr>
          <p:nvPr/>
        </p:nvCxnSpPr>
        <p:spPr>
          <a:xfrm flipH="1">
            <a:off x="5244658" y="4434215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FBD9558-65E9-6841-91EB-33ED7880FB54}"/>
              </a:ext>
            </a:extLst>
          </p:cNvPr>
          <p:cNvSpPr txBox="1"/>
          <p:nvPr/>
        </p:nvSpPr>
        <p:spPr>
          <a:xfrm>
            <a:off x="5388708" y="3877510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bin</a:t>
            </a:r>
            <a:endParaRPr lang="es-ES_tradnl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C56B9-8E07-234B-9C43-7C54FBAFC1C9}"/>
              </a:ext>
            </a:extLst>
          </p:cNvPr>
          <p:cNvSpPr txBox="1"/>
          <p:nvPr/>
        </p:nvSpPr>
        <p:spPr>
          <a:xfrm>
            <a:off x="5382444" y="4103769"/>
            <a:ext cx="47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src</a:t>
            </a:r>
            <a:endParaRPr lang="es-ES_tradnl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D749-B9C4-204A-B1C6-150D51B3EF8D}"/>
              </a:ext>
            </a:extLst>
          </p:cNvPr>
          <p:cNvSpPr txBox="1"/>
          <p:nvPr/>
        </p:nvSpPr>
        <p:spPr>
          <a:xfrm>
            <a:off x="5388708" y="431879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dev</a:t>
            </a:r>
            <a:endParaRPr lang="es-ES_tradnl" sz="9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AE78AB-FFE7-4046-8048-076B761A9570}"/>
              </a:ext>
            </a:extLst>
          </p:cNvPr>
          <p:cNvCxnSpPr>
            <a:cxnSpLocks/>
          </p:cNvCxnSpPr>
          <p:nvPr/>
        </p:nvCxnSpPr>
        <p:spPr>
          <a:xfrm flipH="1">
            <a:off x="5253010" y="464298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286635-4167-4F4A-B395-DD52554E68A1}"/>
              </a:ext>
            </a:extLst>
          </p:cNvPr>
          <p:cNvSpPr txBox="1"/>
          <p:nvPr/>
        </p:nvSpPr>
        <p:spPr>
          <a:xfrm>
            <a:off x="5401231" y="4515745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etc</a:t>
            </a:r>
            <a:endParaRPr lang="es-ES_tradnl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E22B4-CB6C-5C4B-A714-1B19B0FD3EDE}"/>
              </a:ext>
            </a:extLst>
          </p:cNvPr>
          <p:cNvSpPr txBox="1"/>
          <p:nvPr/>
        </p:nvSpPr>
        <p:spPr>
          <a:xfrm>
            <a:off x="5401231" y="4746401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…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CE54CE-8CAE-CD44-9115-03036DD19CFE}"/>
              </a:ext>
            </a:extLst>
          </p:cNvPr>
          <p:cNvSpPr/>
          <p:nvPr/>
        </p:nvSpPr>
        <p:spPr>
          <a:xfrm>
            <a:off x="5156976" y="3377514"/>
            <a:ext cx="1210873" cy="172994"/>
          </a:xfrm>
          <a:prstGeom prst="roundRect">
            <a:avLst/>
          </a:prstGeom>
          <a:solidFill>
            <a:srgbClr val="FF4A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 err="1"/>
              <a:t>Docker</a:t>
            </a:r>
            <a:r>
              <a:rPr lang="es-ES_tradnl" sz="1000" dirty="0"/>
              <a:t> Host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061EC59-C95D-6E45-A3DC-C97B083382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5801" y="3223255"/>
            <a:ext cx="468180" cy="4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 animBg="1"/>
      <p:bldGraphic spid="2" grpId="0">
        <p:bldAsOne/>
      </p:bldGraphic>
      <p:bldGraphic spid="3" grpId="0">
        <p:bldAsOne/>
      </p:bldGraphic>
      <p:bldGraphic spid="4" grpId="0">
        <p:bldAsOne/>
      </p:bldGraphic>
      <p:bldP spid="11" grpId="0"/>
      <p:bldP spid="17" grpId="0"/>
      <p:bldP spid="21" grpId="0"/>
      <p:bldP spid="22" grpId="0"/>
      <p:bldP spid="25" grpId="0"/>
      <p:bldP spid="26" grpId="0"/>
      <p:bldP spid="27" grpId="0" animBg="1"/>
      <p:bldP spid="30" grpId="0" animBg="1"/>
      <p:bldP spid="32" grpId="0"/>
      <p:bldP spid="37" grpId="0"/>
      <p:bldP spid="38" grpId="0"/>
      <p:bldP spid="39" grpId="0"/>
      <p:bldP spid="41" grpId="0"/>
      <p:bldP spid="42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Usos comunes para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bind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mounts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D34A7-B603-AB4C-A191-CF427C2B9EE8}"/>
              </a:ext>
            </a:extLst>
          </p:cNvPr>
          <p:cNvSpPr txBox="1"/>
          <p:nvPr/>
        </p:nvSpPr>
        <p:spPr>
          <a:xfrm>
            <a:off x="1278244" y="1706488"/>
            <a:ext cx="7173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600" dirty="0"/>
              <a:t>Compartir archivos de configuración entre el host y el contenedor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5C585-82C4-6449-B9AF-7AFCA17C359E}"/>
              </a:ext>
            </a:extLst>
          </p:cNvPr>
          <p:cNvSpPr txBox="1"/>
          <p:nvPr/>
        </p:nvSpPr>
        <p:spPr>
          <a:xfrm>
            <a:off x="1232762" y="2630604"/>
            <a:ext cx="7001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600" dirty="0"/>
              <a:t>Compartir código fuente entre el entorno de desarrollo y el contenedor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D141D-1C1B-B94B-830A-D418211E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90" y="1737817"/>
            <a:ext cx="338554" cy="338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87F2C-98B9-4341-AFAD-F8DE7A1B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90" y="2645679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F2CD3A-97E1-704C-BCEE-AC0F1CE37B1D}"/>
              </a:ext>
            </a:extLst>
          </p:cNvPr>
          <p:cNvSpPr/>
          <p:nvPr/>
        </p:nvSpPr>
        <p:spPr>
          <a:xfrm>
            <a:off x="3582442" y="4129121"/>
            <a:ext cx="432143" cy="199217"/>
          </a:xfrm>
          <a:prstGeom prst="roundRect">
            <a:avLst/>
          </a:prstGeom>
          <a:solidFill>
            <a:srgbClr val="D9D900"/>
          </a:solidFill>
          <a:ln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0892B-6406-BD43-BAB8-4A217411B6DB}"/>
              </a:ext>
            </a:extLst>
          </p:cNvPr>
          <p:cNvSpPr/>
          <p:nvPr/>
        </p:nvSpPr>
        <p:spPr>
          <a:xfrm>
            <a:off x="3232831" y="3457345"/>
            <a:ext cx="1402915" cy="1565592"/>
          </a:xfrm>
          <a:prstGeom prst="rect">
            <a:avLst/>
          </a:prstGeom>
          <a:noFill/>
          <a:ln>
            <a:solidFill>
              <a:srgbClr val="00524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¿Cómo funciona un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tmpfs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56497"/>
              </p:ext>
            </p:extLst>
          </p:nvPr>
        </p:nvGraphicFramePr>
        <p:xfrm>
          <a:off x="719523" y="1014379"/>
          <a:ext cx="7704953" cy="6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279925"/>
              </p:ext>
            </p:extLst>
          </p:nvPr>
        </p:nvGraphicFramePr>
        <p:xfrm>
          <a:off x="719522" y="1769818"/>
          <a:ext cx="7704953" cy="6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5134697-85B1-48E4-9D2E-6971C95AB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596696"/>
              </p:ext>
            </p:extLst>
          </p:nvPr>
        </p:nvGraphicFramePr>
        <p:xfrm>
          <a:off x="719522" y="2478779"/>
          <a:ext cx="7704953" cy="57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8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E469318-14D4-6540-B7DF-136BA8DEA4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8708" y="3173397"/>
            <a:ext cx="571163" cy="571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F90DF-30D4-8044-B019-7941DD201145}"/>
              </a:ext>
            </a:extLst>
          </p:cNvPr>
          <p:cNvSpPr txBox="1"/>
          <p:nvPr/>
        </p:nvSpPr>
        <p:spPr>
          <a:xfrm>
            <a:off x="3338184" y="3619300"/>
            <a:ext cx="17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/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B37E51-0C90-584D-BF48-B1BD3B154C4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25866" y="3896299"/>
            <a:ext cx="1" cy="1034258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CA104F-1FF2-4544-9AB1-6C07F71C86A0}"/>
              </a:ext>
            </a:extLst>
          </p:cNvPr>
          <p:cNvCxnSpPr>
            <a:cxnSpLocks/>
          </p:cNvCxnSpPr>
          <p:nvPr/>
        </p:nvCxnSpPr>
        <p:spPr>
          <a:xfrm flipH="1">
            <a:off x="3434218" y="3985366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FED00-2AA1-664F-A2E8-351D0A490628}"/>
              </a:ext>
            </a:extLst>
          </p:cNvPr>
          <p:cNvCxnSpPr>
            <a:cxnSpLocks/>
          </p:cNvCxnSpPr>
          <p:nvPr/>
        </p:nvCxnSpPr>
        <p:spPr>
          <a:xfrm flipH="1">
            <a:off x="3425866" y="421292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55F888-8FDD-0346-B2E8-9ADA5EF00C21}"/>
              </a:ext>
            </a:extLst>
          </p:cNvPr>
          <p:cNvCxnSpPr>
            <a:cxnSpLocks/>
          </p:cNvCxnSpPr>
          <p:nvPr/>
        </p:nvCxnSpPr>
        <p:spPr>
          <a:xfrm flipH="1">
            <a:off x="3425866" y="4434215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0F01D-165D-D24F-8C51-D3CB89357E83}"/>
              </a:ext>
            </a:extLst>
          </p:cNvPr>
          <p:cNvSpPr txBox="1"/>
          <p:nvPr/>
        </p:nvSpPr>
        <p:spPr>
          <a:xfrm>
            <a:off x="3569916" y="3877510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bin</a:t>
            </a:r>
            <a:endParaRPr lang="es-ES_tradnl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36DC6-A0B5-FE4B-88B7-78C5FBD52245}"/>
              </a:ext>
            </a:extLst>
          </p:cNvPr>
          <p:cNvSpPr txBox="1"/>
          <p:nvPr/>
        </p:nvSpPr>
        <p:spPr>
          <a:xfrm>
            <a:off x="3563653" y="410376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code</a:t>
            </a:r>
            <a:endParaRPr lang="es-ES_tradnl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C5952-FBCA-4F45-BDC3-ADFB0E17C071}"/>
              </a:ext>
            </a:extLst>
          </p:cNvPr>
          <p:cNvSpPr txBox="1"/>
          <p:nvPr/>
        </p:nvSpPr>
        <p:spPr>
          <a:xfrm>
            <a:off x="3569916" y="431879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dev</a:t>
            </a:r>
            <a:endParaRPr lang="es-ES_tradnl" sz="9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F6855-06C9-724A-B9BB-A96F4274280F}"/>
              </a:ext>
            </a:extLst>
          </p:cNvPr>
          <p:cNvCxnSpPr>
            <a:cxnSpLocks/>
          </p:cNvCxnSpPr>
          <p:nvPr/>
        </p:nvCxnSpPr>
        <p:spPr>
          <a:xfrm flipH="1">
            <a:off x="3434218" y="464298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F828BF-29BD-EA48-A0B1-98319C3DCA1E}"/>
              </a:ext>
            </a:extLst>
          </p:cNvPr>
          <p:cNvSpPr txBox="1"/>
          <p:nvPr/>
        </p:nvSpPr>
        <p:spPr>
          <a:xfrm>
            <a:off x="3582439" y="4515745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etc</a:t>
            </a:r>
            <a:endParaRPr lang="es-ES_tradnl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96BEB-D843-A343-8A58-9786499FD757}"/>
              </a:ext>
            </a:extLst>
          </p:cNvPr>
          <p:cNvSpPr txBox="1"/>
          <p:nvPr/>
        </p:nvSpPr>
        <p:spPr>
          <a:xfrm>
            <a:off x="3582439" y="4746401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…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05F608-EFA7-6B41-9BF0-0831B154732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027111" y="4215083"/>
            <a:ext cx="1066443" cy="4102"/>
          </a:xfrm>
          <a:prstGeom prst="line">
            <a:avLst/>
          </a:prstGeom>
          <a:ln w="12700">
            <a:solidFill>
              <a:srgbClr val="659B9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653F94F-D913-1D44-A2EA-59B154453EA0}"/>
              </a:ext>
            </a:extLst>
          </p:cNvPr>
          <p:cNvSpPr/>
          <p:nvPr/>
        </p:nvSpPr>
        <p:spPr>
          <a:xfrm>
            <a:off x="5401234" y="4129121"/>
            <a:ext cx="432143" cy="199217"/>
          </a:xfrm>
          <a:prstGeom prst="roundRect">
            <a:avLst/>
          </a:prstGeom>
          <a:solidFill>
            <a:srgbClr val="D9D900"/>
          </a:solidFill>
          <a:ln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3EB798-E6D6-3742-B632-91603B617EAB}"/>
              </a:ext>
            </a:extLst>
          </p:cNvPr>
          <p:cNvSpPr/>
          <p:nvPr/>
        </p:nvSpPr>
        <p:spPr>
          <a:xfrm>
            <a:off x="5051623" y="3457345"/>
            <a:ext cx="1402915" cy="1565592"/>
          </a:xfrm>
          <a:prstGeom prst="rect">
            <a:avLst/>
          </a:prstGeom>
          <a:noFill/>
          <a:ln>
            <a:solidFill>
              <a:srgbClr val="00524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C56B9-8E07-234B-9C43-7C54FBAFC1C9}"/>
              </a:ext>
            </a:extLst>
          </p:cNvPr>
          <p:cNvSpPr txBox="1"/>
          <p:nvPr/>
        </p:nvSpPr>
        <p:spPr>
          <a:xfrm>
            <a:off x="5382444" y="4103769"/>
            <a:ext cx="47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src</a:t>
            </a:r>
            <a:endParaRPr lang="es-ES_tradnl" sz="9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EACF8A-8D29-C046-9DE8-955F11B7C39D}"/>
              </a:ext>
            </a:extLst>
          </p:cNvPr>
          <p:cNvSpPr/>
          <p:nvPr/>
        </p:nvSpPr>
        <p:spPr>
          <a:xfrm>
            <a:off x="5156976" y="3377514"/>
            <a:ext cx="1210873" cy="172994"/>
          </a:xfrm>
          <a:prstGeom prst="roundRect">
            <a:avLst/>
          </a:prstGeom>
          <a:solidFill>
            <a:srgbClr val="FF4A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 err="1"/>
              <a:t>Docker</a:t>
            </a:r>
            <a:r>
              <a:rPr lang="es-ES_tradnl" sz="1000" dirty="0"/>
              <a:t> Host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42D6A59-DC5F-9B43-9141-BC429E95D1A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69446" y="3188400"/>
            <a:ext cx="474536" cy="4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 animBg="1"/>
      <p:bldGraphic spid="2" grpId="0">
        <p:bldAsOne/>
      </p:bldGraphic>
      <p:bldGraphic spid="3" grpId="0">
        <p:bldAsOne/>
      </p:bldGraphic>
      <p:bldGraphic spid="4" grpId="0">
        <p:bldAsOne/>
      </p:bldGraphic>
      <p:bldP spid="11" grpId="0"/>
      <p:bldP spid="17" grpId="0"/>
      <p:bldP spid="21" grpId="0"/>
      <p:bldP spid="22" grpId="0"/>
      <p:bldP spid="25" grpId="0"/>
      <p:bldP spid="26" grpId="0"/>
      <p:bldP spid="27" grpId="0" animBg="1"/>
      <p:bldP spid="30" grpId="0" animBg="1"/>
      <p:bldP spid="38" grpId="0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Usos comunes para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tmpfs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48D31-62F9-A44E-8A92-CE8D7F300D79}"/>
              </a:ext>
            </a:extLst>
          </p:cNvPr>
          <p:cNvSpPr txBox="1"/>
          <p:nvPr/>
        </p:nvSpPr>
        <p:spPr>
          <a:xfrm>
            <a:off x="1290213" y="1270466"/>
            <a:ext cx="7035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600" dirty="0"/>
              <a:t>Cuando no quieres persistir los datos ni en el host ni en el contenedor, normalmente por temas de seguridad o por alto rendimiento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30F5B-409A-8048-BD91-F573A65EFCE3}"/>
              </a:ext>
            </a:extLst>
          </p:cNvPr>
          <p:cNvSpPr txBox="1"/>
          <p:nvPr/>
        </p:nvSpPr>
        <p:spPr>
          <a:xfrm>
            <a:off x="1290212" y="2171525"/>
            <a:ext cx="6853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600" dirty="0"/>
              <a:t>Para guardar secretos, contraseñas, datos sensibles en general que no quieres guardar en disco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80F18-42EB-534D-9B53-A4F6913A9FE5}"/>
              </a:ext>
            </a:extLst>
          </p:cNvPr>
          <p:cNvSpPr txBox="1"/>
          <p:nvPr/>
        </p:nvSpPr>
        <p:spPr>
          <a:xfrm>
            <a:off x="1290212" y="3072585"/>
            <a:ext cx="7092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600" dirty="0"/>
              <a:t>Cuando tu aplicación necesita gestionar un volumen grande de datos de manera temporal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78C7A9-6E8D-6A43-96DA-3B390A8E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8" y="1393576"/>
            <a:ext cx="338554" cy="338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93AA39-2827-4742-AD31-92DED266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8" y="2294636"/>
            <a:ext cx="338554" cy="338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8602E6-4D36-DB41-82F2-CE9385B5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8" y="3195926"/>
            <a:ext cx="338554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s-ES_tradnl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647699" y="1273539"/>
            <a:ext cx="8245476" cy="38772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Hay dos tipos de datos: los que necesitan ser persistentes y los que no.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523B7-573A-AD43-B584-5BB9A43F2951}"/>
              </a:ext>
            </a:extLst>
          </p:cNvPr>
          <p:cNvSpPr/>
          <p:nvPr/>
        </p:nvSpPr>
        <p:spPr>
          <a:xfrm>
            <a:off x="647699" y="1832038"/>
            <a:ext cx="8245476" cy="378824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_tradnl" sz="1400" dirty="0"/>
              <a:t>Todos los contenedores tienen una capa de escritura no persistente.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126F67-92F3-794E-9A70-99AC44685302}"/>
              </a:ext>
            </a:extLst>
          </p:cNvPr>
          <p:cNvSpPr/>
          <p:nvPr/>
        </p:nvSpPr>
        <p:spPr>
          <a:xfrm>
            <a:off x="647699" y="2440756"/>
            <a:ext cx="8245476" cy="562968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_tradnl" sz="1400" dirty="0"/>
              <a:t>Para mantener los datos de tu contenedor debes almacenarlos en un volumen.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2CB785-53FB-784E-997A-5ADCE3199782}"/>
              </a:ext>
            </a:extLst>
          </p:cNvPr>
          <p:cNvSpPr/>
          <p:nvPr/>
        </p:nvSpPr>
        <p:spPr>
          <a:xfrm>
            <a:off x="647699" y="3140859"/>
            <a:ext cx="8245476" cy="562968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_tradnl" sz="1400" dirty="0"/>
              <a:t>También puedes enlazar un directorio del host a través de </a:t>
            </a:r>
            <a:r>
              <a:rPr lang="es-ES_tradnl" sz="1400" dirty="0" err="1"/>
              <a:t>bind</a:t>
            </a:r>
            <a:r>
              <a:rPr lang="es-ES_tradnl" sz="1400" dirty="0"/>
              <a:t> </a:t>
            </a:r>
            <a:r>
              <a:rPr lang="es-ES_tradnl" sz="1400" dirty="0" err="1"/>
              <a:t>mounts</a:t>
            </a:r>
            <a:r>
              <a:rPr lang="es-ES_tradnl" sz="14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00108F-D335-A346-AB6B-29BCCB6E9A27}"/>
              </a:ext>
            </a:extLst>
          </p:cNvPr>
          <p:cNvSpPr/>
          <p:nvPr/>
        </p:nvSpPr>
        <p:spPr>
          <a:xfrm>
            <a:off x="647699" y="3815798"/>
            <a:ext cx="8245476" cy="47179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_tradnl" sz="1400" dirty="0"/>
              <a:t>Hay un tipo llamado </a:t>
            </a:r>
            <a:r>
              <a:rPr lang="es-ES_tradnl" sz="1400" dirty="0" err="1"/>
              <a:t>tmpfs</a:t>
            </a:r>
            <a:r>
              <a:rPr lang="es-ES_tradnl" sz="1400" dirty="0"/>
              <a:t> que se utiliza para almacenar en memoria información, como secretos.</a:t>
            </a:r>
          </a:p>
        </p:txBody>
      </p:sp>
    </p:spTree>
    <p:extLst>
      <p:ext uri="{BB962C8B-B14F-4D97-AF65-F5344CB8AC3E}">
        <p14:creationId xmlns:p14="http://schemas.microsoft.com/office/powerpoint/2010/main" val="23982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1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117D-DD5E-794D-B8D3-D5C95EFB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GB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ES" sz="6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reak;</a:t>
            </a:r>
          </a:p>
        </p:txBody>
      </p:sp>
    </p:spTree>
    <p:extLst>
      <p:ext uri="{BB962C8B-B14F-4D97-AF65-F5344CB8AC3E}">
        <p14:creationId xmlns:p14="http://schemas.microsoft.com/office/powerpoint/2010/main" val="11116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" y="0"/>
              <a:ext cx="9143999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Showmaster">
                <a:extLst>
                  <a:ext uri="{FF2B5EF4-FFF2-40B4-BE49-F238E27FC236}">
                    <a16:creationId xmlns:a16="http://schemas.microsoft.com/office/drawing/2014/main" id="{FDCC7F09-4AE7-C841-8ED1-6F6AD551A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0"/>
                <a:ext cx="9143999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7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2392706" y="3044165"/>
            <a:ext cx="4358588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¡¡ A los </a:t>
            </a:r>
            <a:r>
              <a:rPr lang="en-US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1224274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- Comandos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s-ES_tradnl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294518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400" dirty="0">
                <a:latin typeface="Consolas" panose="020B0609020204030204" pitchFamily="49" charset="0"/>
              </a:rPr>
              <a:t>﻿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volume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create</a:t>
            </a:r>
            <a:endParaRPr lang="es-ES" sz="16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294518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Se utiliza para crear nuevos volúmenes de forma explícita.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1937005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volumen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ls</a:t>
            </a:r>
            <a:endParaRPr lang="es-ES_tradnl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1935005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Lista todos los volúmenes existentes en el host.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579492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volume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inspect</a:t>
            </a:r>
            <a:endParaRPr lang="es-ES_tradnl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2575492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Muestra el detalle del volumen.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223883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docker volume rm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217883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Elimina un volumen específico que no esté en uso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C5AE97-041E-324C-AE96-4FCDB2F78BE9}"/>
              </a:ext>
            </a:extLst>
          </p:cNvPr>
          <p:cNvSpPr/>
          <p:nvPr/>
        </p:nvSpPr>
        <p:spPr>
          <a:xfrm>
            <a:off x="467832" y="3868275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docker volume prune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4DE594-0274-8345-BDFE-38A5DDE3B14E}"/>
              </a:ext>
            </a:extLst>
          </p:cNvPr>
          <p:cNvSpPr/>
          <p:nvPr/>
        </p:nvSpPr>
        <p:spPr>
          <a:xfrm>
            <a:off x="2530577" y="3860274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Eliminará todos los volúmenes que no estén en uso por un contenedor ¡Usar con precaución!</a:t>
            </a:r>
          </a:p>
        </p:txBody>
      </p:sp>
    </p:spTree>
    <p:extLst>
      <p:ext uri="{BB962C8B-B14F-4D97-AF65-F5344CB8AC3E}">
        <p14:creationId xmlns:p14="http://schemas.microsoft.com/office/powerpoint/2010/main" val="12445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7200" spc="-300">
                <a:solidFill>
                  <a:srgbClr val="242415"/>
                </a:solidFill>
                <a:latin typeface="Montserrat SemiBold" panose="00000700000000000000" pitchFamily="2" charset="0"/>
              </a:rPr>
              <a:t>Contenedores IV</a:t>
            </a:r>
            <a:endParaRPr lang="es-ES_tradnl" sz="7200" spc="-30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4000" spc="-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Almacenamiento y monitorización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s-ES_tradnl" sz="7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Monitorización</a:t>
            </a:r>
            <a:endParaRPr lang="es-ES_tradnl" sz="7200" spc="-300" dirty="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5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Tres tipos de información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F6F2E-BB66-C545-8466-13522E5836A0}"/>
              </a:ext>
            </a:extLst>
          </p:cNvPr>
          <p:cNvSpPr/>
          <p:nvPr/>
        </p:nvSpPr>
        <p:spPr>
          <a:xfrm>
            <a:off x="425600" y="1566971"/>
            <a:ext cx="2636875" cy="2009553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Docker</a:t>
            </a:r>
            <a:r>
              <a:rPr lang="es-ES_tradnl" dirty="0"/>
              <a:t> </a:t>
            </a:r>
            <a:r>
              <a:rPr lang="es-ES_tradnl" dirty="0" err="1"/>
              <a:t>events</a:t>
            </a:r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A11E30-ABFB-024E-91A1-371034DBDC5F}"/>
              </a:ext>
            </a:extLst>
          </p:cNvPr>
          <p:cNvSpPr/>
          <p:nvPr/>
        </p:nvSpPr>
        <p:spPr>
          <a:xfrm>
            <a:off x="3456174" y="1566971"/>
            <a:ext cx="2636875" cy="2009553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Docker</a:t>
            </a:r>
            <a:r>
              <a:rPr lang="es-ES_tradnl" dirty="0"/>
              <a:t> </a:t>
            </a:r>
            <a:r>
              <a:rPr lang="es-ES_tradnl" dirty="0" err="1"/>
              <a:t>logs</a:t>
            </a:r>
            <a:endParaRPr lang="es-ES_trad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5F85BE-A1D1-E040-9F05-B36D6B37E5CB}"/>
              </a:ext>
            </a:extLst>
          </p:cNvPr>
          <p:cNvSpPr/>
          <p:nvPr/>
        </p:nvSpPr>
        <p:spPr>
          <a:xfrm>
            <a:off x="6369790" y="1566971"/>
            <a:ext cx="2636875" cy="2009553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Docker</a:t>
            </a:r>
            <a:r>
              <a:rPr lang="es-ES_tradnl" dirty="0"/>
              <a:t> </a:t>
            </a:r>
            <a:r>
              <a:rPr lang="es-ES_tradnl" dirty="0" err="1"/>
              <a:t>stats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24263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Docker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events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D2D766-D4D5-B046-B360-8303B06B0056}"/>
              </a:ext>
            </a:extLst>
          </p:cNvPr>
          <p:cNvSpPr/>
          <p:nvPr/>
        </p:nvSpPr>
        <p:spPr>
          <a:xfrm>
            <a:off x="647699" y="1144254"/>
            <a:ext cx="768186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pPr lvl="0"/>
            <a:r>
              <a:rPr lang="en-ES" sz="1400" dirty="0">
                <a:solidFill>
                  <a:schemeClr val="bg1"/>
                </a:solidFill>
              </a:rPr>
              <a:t>Recupera eventos en tiempo real del servidor.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73B85-791A-854D-9DC9-80DB4699A173}"/>
              </a:ext>
            </a:extLst>
          </p:cNvPr>
          <p:cNvSpPr/>
          <p:nvPr/>
        </p:nvSpPr>
        <p:spPr>
          <a:xfrm>
            <a:off x="647699" y="1684963"/>
            <a:ext cx="768186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Muestra diferentes tipos de eventos, dependiendo del objeto.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3624BA-8174-6C4A-98BF-3B67F9F9B160}"/>
              </a:ext>
            </a:extLst>
          </p:cNvPr>
          <p:cNvSpPr/>
          <p:nvPr/>
        </p:nvSpPr>
        <p:spPr>
          <a:xfrm>
            <a:off x="647699" y="2225672"/>
            <a:ext cx="768186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Solo devuelve los últimos 1000 pero puedes filtrar el resultado.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F58F07-6A95-9F43-9B8A-7FD77E77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560"/>
            <a:ext cx="9144000" cy="47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Docker logs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26" name="Picture 2" descr="Docker para desarrollar con tomcat | Yo programo … el blog">
            <a:extLst>
              <a:ext uri="{FF2B5EF4-FFF2-40B4-BE49-F238E27FC236}">
                <a16:creationId xmlns:a16="http://schemas.microsoft.com/office/drawing/2014/main" id="{D696FD81-A140-134D-9D66-412275B8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7" y="1102290"/>
            <a:ext cx="1530753" cy="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F6012A7-4EFC-8742-BBAC-424B38AF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72" y="3832655"/>
            <a:ext cx="751314" cy="75131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17E05D4-37DA-4444-858A-6CBD448F9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223" y="3964518"/>
            <a:ext cx="512981" cy="5129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302613-DCB2-CA47-A67A-EDCE3C7B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89" y="3547064"/>
            <a:ext cx="1400972" cy="140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D27AA8A-BC71-A249-95AB-777DAF1CE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712" y="3927071"/>
            <a:ext cx="795903" cy="7959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2D766-D4D5-B046-B360-8303B06B0056}"/>
              </a:ext>
            </a:extLst>
          </p:cNvPr>
          <p:cNvSpPr/>
          <p:nvPr/>
        </p:nvSpPr>
        <p:spPr>
          <a:xfrm>
            <a:off x="2150587" y="1144254"/>
            <a:ext cx="6178974" cy="523220"/>
          </a:xfrm>
          <a:prstGeom prst="rect">
            <a:avLst/>
          </a:prstGeom>
          <a:solidFill>
            <a:srgbClr val="008D54"/>
          </a:solidFill>
        </p:spPr>
        <p:txBody>
          <a:bodyPr wrap="square" lIns="108000" rtlCol="0">
            <a:spAutoFit/>
          </a:bodyPr>
          <a:lstStyle/>
          <a:p>
            <a:pPr lvl="0"/>
            <a:r>
              <a:rPr lang="en-ES" sz="1400" dirty="0">
                <a:solidFill>
                  <a:schemeClr val="bg1"/>
                </a:solidFill>
              </a:rPr>
              <a:t>Con docker logs podemos ver la información que ha registrado un contenedor que se está ejecutando.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73B85-791A-854D-9DC9-80DB4699A173}"/>
              </a:ext>
            </a:extLst>
          </p:cNvPr>
          <p:cNvSpPr/>
          <p:nvPr/>
        </p:nvSpPr>
        <p:spPr>
          <a:xfrm>
            <a:off x="2150587" y="2022412"/>
            <a:ext cx="6178974" cy="523220"/>
          </a:xfrm>
          <a:prstGeom prst="rect">
            <a:avLst/>
          </a:prstGeom>
          <a:solidFill>
            <a:srgbClr val="008D54"/>
          </a:solidFill>
        </p:spPr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Por defecto, docker logs muestra la salida que aparecería si ejecutaramos el comando en un terminal.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3624BA-8174-6C4A-98BF-3B67F9F9B160}"/>
              </a:ext>
            </a:extLst>
          </p:cNvPr>
          <p:cNvSpPr/>
          <p:nvPr/>
        </p:nvSpPr>
        <p:spPr>
          <a:xfrm>
            <a:off x="2150587" y="2900570"/>
            <a:ext cx="6178974" cy="523220"/>
          </a:xfrm>
          <a:prstGeom prst="rect">
            <a:avLst/>
          </a:prstGeom>
          <a:solidFill>
            <a:srgbClr val="008D54"/>
          </a:solidFill>
        </p:spPr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Existen soluciones que se montan sobre docker logs para explotar los datos que ofrece de una manera más amigable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EFDC54F-DDC4-7A49-993C-DABE91704B83}"/>
              </a:ext>
            </a:extLst>
          </p:cNvPr>
          <p:cNvSpPr/>
          <p:nvPr/>
        </p:nvSpPr>
        <p:spPr>
          <a:xfrm rot="5400000">
            <a:off x="546466" y="2573068"/>
            <a:ext cx="1828249" cy="315769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599EA88-E064-7845-B156-C0CE08C94E7E}"/>
              </a:ext>
            </a:extLst>
          </p:cNvPr>
          <p:cNvSpPr/>
          <p:nvPr/>
        </p:nvSpPr>
        <p:spPr>
          <a:xfrm>
            <a:off x="1962090" y="4063123"/>
            <a:ext cx="1031376" cy="315769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5361C11-436A-5542-B7DC-C6CD6FF4C54E}"/>
              </a:ext>
            </a:extLst>
          </p:cNvPr>
          <p:cNvSpPr/>
          <p:nvPr/>
        </p:nvSpPr>
        <p:spPr>
          <a:xfrm>
            <a:off x="3631015" y="4063122"/>
            <a:ext cx="1031376" cy="315769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60F4F-0FAE-4548-8BB6-2F78772CA08F}"/>
              </a:ext>
            </a:extLst>
          </p:cNvPr>
          <p:cNvSpPr txBox="1"/>
          <p:nvPr/>
        </p:nvSpPr>
        <p:spPr>
          <a:xfrm>
            <a:off x="839244" y="4577706"/>
            <a:ext cx="130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 err="1"/>
              <a:t>Docker</a:t>
            </a:r>
            <a:r>
              <a:rPr lang="es-ES_tradnl" sz="1000" b="1" dirty="0"/>
              <a:t> log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178C66-87CD-484F-A349-FA910F3EB78F}"/>
              </a:ext>
            </a:extLst>
          </p:cNvPr>
          <p:cNvSpPr txBox="1"/>
          <p:nvPr/>
        </p:nvSpPr>
        <p:spPr>
          <a:xfrm>
            <a:off x="2643450" y="4548379"/>
            <a:ext cx="130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 err="1"/>
              <a:t>Database</a:t>
            </a:r>
            <a:endParaRPr lang="es-ES_tradnl" sz="1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685D8-FF6C-7F40-ACBC-5FA2208ACE17}"/>
              </a:ext>
            </a:extLst>
          </p:cNvPr>
          <p:cNvSpPr txBox="1"/>
          <p:nvPr/>
        </p:nvSpPr>
        <p:spPr>
          <a:xfrm>
            <a:off x="4536729" y="4548378"/>
            <a:ext cx="130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 err="1"/>
              <a:t>Dashboard</a:t>
            </a:r>
            <a:endParaRPr lang="es-ES_tradnl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5EC57-7B4D-174C-8643-A821F08843A1}"/>
              </a:ext>
            </a:extLst>
          </p:cNvPr>
          <p:cNvSpPr txBox="1"/>
          <p:nvPr/>
        </p:nvSpPr>
        <p:spPr>
          <a:xfrm>
            <a:off x="2711885" y="4722974"/>
            <a:ext cx="116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/>
              <a:t>(ej.: </a:t>
            </a:r>
            <a:r>
              <a:rPr lang="es-ES_tradnl" sz="800" dirty="0" err="1"/>
              <a:t>Elastic</a:t>
            </a:r>
            <a:r>
              <a:rPr lang="es-ES_tradnl" sz="800" dirty="0"/>
              <a:t> </a:t>
            </a:r>
            <a:r>
              <a:rPr lang="es-ES_tradnl" sz="800" dirty="0" err="1"/>
              <a:t>search</a:t>
            </a:r>
            <a:r>
              <a:rPr lang="es-ES_tradnl" sz="8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BCE839-B868-A548-AA77-F5D5AED5D629}"/>
              </a:ext>
            </a:extLst>
          </p:cNvPr>
          <p:cNvSpPr txBox="1"/>
          <p:nvPr/>
        </p:nvSpPr>
        <p:spPr>
          <a:xfrm>
            <a:off x="4565244" y="4732592"/>
            <a:ext cx="116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/>
              <a:t>(ej.: </a:t>
            </a:r>
            <a:r>
              <a:rPr lang="es-ES_tradnl" sz="800" dirty="0" err="1"/>
              <a:t>Kibana</a:t>
            </a:r>
            <a:r>
              <a:rPr lang="es-ES_tradnl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457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5" grpId="0"/>
      <p:bldP spid="25" grpId="0"/>
      <p:bldP spid="26" grpId="0"/>
      <p:bldP spid="16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Logging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drivers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8B7A8-B0DD-6A43-B858-3DAD782EFB2E}"/>
              </a:ext>
            </a:extLst>
          </p:cNvPr>
          <p:cNvSpPr/>
          <p:nvPr/>
        </p:nvSpPr>
        <p:spPr>
          <a:xfrm>
            <a:off x="647699" y="977202"/>
            <a:ext cx="768186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pPr lvl="0"/>
            <a:r>
              <a:rPr lang="en-ES" sz="1400" dirty="0">
                <a:solidFill>
                  <a:schemeClr val="bg1"/>
                </a:solidFill>
              </a:rPr>
              <a:t>Gracias a estos puedes enviar la información a otros sistemas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BD72F-7E6C-FA4D-82BC-004B227AF9AB}"/>
              </a:ext>
            </a:extLst>
          </p:cNvPr>
          <p:cNvSpPr/>
          <p:nvPr/>
        </p:nvSpPr>
        <p:spPr>
          <a:xfrm>
            <a:off x="647699" y="1517911"/>
            <a:ext cx="768186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Existen varios listos para usar como Fluentd, Amazon Cloud Watch, Splunk, etc.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4C021-5128-4D42-BBDB-016206629988}"/>
              </a:ext>
            </a:extLst>
          </p:cNvPr>
          <p:cNvSpPr/>
          <p:nvPr/>
        </p:nvSpPr>
        <p:spPr>
          <a:xfrm>
            <a:off x="647699" y="2058620"/>
            <a:ext cx="768186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También puedes crear tu propio driver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35A84-3F7C-114B-8D85-8CD2E4AF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29" y="2545418"/>
            <a:ext cx="6388802" cy="51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Docker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stats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26" name="Picture 2" descr="Docker para desarrollar con tomcat | Yo programo … el blog">
            <a:extLst>
              <a:ext uri="{FF2B5EF4-FFF2-40B4-BE49-F238E27FC236}">
                <a16:creationId xmlns:a16="http://schemas.microsoft.com/office/drawing/2014/main" id="{D696FD81-A140-134D-9D66-412275B8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7" y="1102290"/>
            <a:ext cx="1530753" cy="6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F6012A7-4EFC-8742-BBAC-424B38AF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72" y="3832655"/>
            <a:ext cx="751314" cy="75131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17E05D4-37DA-4444-858A-6CBD448F9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223" y="3964518"/>
            <a:ext cx="512981" cy="51298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D27AA8A-BC71-A249-95AB-777DAF1CE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590" y="3395087"/>
            <a:ext cx="795903" cy="7959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D2D766-D4D5-B046-B360-8303B06B0056}"/>
              </a:ext>
            </a:extLst>
          </p:cNvPr>
          <p:cNvSpPr/>
          <p:nvPr/>
        </p:nvSpPr>
        <p:spPr>
          <a:xfrm>
            <a:off x="2150587" y="1144254"/>
            <a:ext cx="6178974" cy="307777"/>
          </a:xfrm>
          <a:prstGeom prst="rect">
            <a:avLst/>
          </a:prstGeom>
          <a:solidFill>
            <a:srgbClr val="008D54"/>
          </a:solidFill>
        </p:spPr>
        <p:txBody>
          <a:bodyPr wrap="square" lIns="108000" rtlCol="0">
            <a:spAutoFit/>
          </a:bodyPr>
          <a:lstStyle/>
          <a:p>
            <a:pPr lvl="0"/>
            <a:r>
              <a:rPr lang="en-ES" sz="1400" dirty="0">
                <a:solidFill>
                  <a:schemeClr val="bg1"/>
                </a:solidFill>
              </a:rPr>
              <a:t>Con docker stats podemos ver métricas de los contenedores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73B85-791A-854D-9DC9-80DB4699A173}"/>
              </a:ext>
            </a:extLst>
          </p:cNvPr>
          <p:cNvSpPr/>
          <p:nvPr/>
        </p:nvSpPr>
        <p:spPr>
          <a:xfrm>
            <a:off x="2150587" y="2022412"/>
            <a:ext cx="6178974" cy="307777"/>
          </a:xfrm>
          <a:prstGeom prst="rect">
            <a:avLst/>
          </a:prstGeom>
          <a:solidFill>
            <a:srgbClr val="008D54"/>
          </a:solidFill>
        </p:spPr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Por defecto te muestra CPU, Memoria, red y disco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3624BA-8174-6C4A-98BF-3B67F9F9B160}"/>
              </a:ext>
            </a:extLst>
          </p:cNvPr>
          <p:cNvSpPr/>
          <p:nvPr/>
        </p:nvSpPr>
        <p:spPr>
          <a:xfrm>
            <a:off x="2150587" y="2746869"/>
            <a:ext cx="6178974" cy="523220"/>
          </a:xfrm>
          <a:prstGeom prst="rect">
            <a:avLst/>
          </a:prstGeom>
          <a:solidFill>
            <a:srgbClr val="008D54"/>
          </a:solidFill>
        </p:spPr>
        <p:txBody>
          <a:bodyPr wrap="square" lIns="108000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</a:rPr>
              <a:t>Existen soluciones que se montan sobre estas métricas para explotar los datos que ofrece de una manera más amigable, generar alertas, etc.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EFDC54F-DDC4-7A49-993C-DABE91704B83}"/>
              </a:ext>
            </a:extLst>
          </p:cNvPr>
          <p:cNvSpPr/>
          <p:nvPr/>
        </p:nvSpPr>
        <p:spPr>
          <a:xfrm rot="5400000">
            <a:off x="546466" y="2573068"/>
            <a:ext cx="1828249" cy="315769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599EA88-E064-7845-B156-C0CE08C94E7E}"/>
              </a:ext>
            </a:extLst>
          </p:cNvPr>
          <p:cNvSpPr/>
          <p:nvPr/>
        </p:nvSpPr>
        <p:spPr>
          <a:xfrm>
            <a:off x="1962090" y="4063123"/>
            <a:ext cx="1031376" cy="315769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5361C11-436A-5542-B7DC-C6CD6FF4C54E}"/>
              </a:ext>
            </a:extLst>
          </p:cNvPr>
          <p:cNvSpPr/>
          <p:nvPr/>
        </p:nvSpPr>
        <p:spPr>
          <a:xfrm rot="20797696">
            <a:off x="3628039" y="3727351"/>
            <a:ext cx="1590796" cy="315769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60F4F-0FAE-4548-8BB6-2F78772CA08F}"/>
              </a:ext>
            </a:extLst>
          </p:cNvPr>
          <p:cNvSpPr txBox="1"/>
          <p:nvPr/>
        </p:nvSpPr>
        <p:spPr>
          <a:xfrm>
            <a:off x="839244" y="4577706"/>
            <a:ext cx="130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Docker </a:t>
            </a:r>
            <a:r>
              <a:rPr lang="es-ES_tradnl" sz="1000" b="1" dirty="0" err="1"/>
              <a:t>stats</a:t>
            </a:r>
            <a:endParaRPr lang="es-ES_tradnl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178C66-87CD-484F-A349-FA910F3EB78F}"/>
              </a:ext>
            </a:extLst>
          </p:cNvPr>
          <p:cNvSpPr txBox="1"/>
          <p:nvPr/>
        </p:nvSpPr>
        <p:spPr>
          <a:xfrm>
            <a:off x="2517918" y="4548378"/>
            <a:ext cx="155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Servidor de métricas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685D8-FF6C-7F40-ACBC-5FA2208ACE17}"/>
              </a:ext>
            </a:extLst>
          </p:cNvPr>
          <p:cNvSpPr txBox="1"/>
          <p:nvPr/>
        </p:nvSpPr>
        <p:spPr>
          <a:xfrm>
            <a:off x="5134279" y="3971897"/>
            <a:ext cx="130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 err="1"/>
              <a:t>Dashboard</a:t>
            </a:r>
            <a:endParaRPr lang="es-ES_tradnl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5EC57-7B4D-174C-8643-A821F08843A1}"/>
              </a:ext>
            </a:extLst>
          </p:cNvPr>
          <p:cNvSpPr txBox="1"/>
          <p:nvPr/>
        </p:nvSpPr>
        <p:spPr>
          <a:xfrm>
            <a:off x="2711885" y="4722974"/>
            <a:ext cx="116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/>
              <a:t>(ej.: </a:t>
            </a:r>
            <a:r>
              <a:rPr lang="es-ES_tradnl" sz="800" dirty="0" err="1"/>
              <a:t>Prometheus</a:t>
            </a:r>
            <a:r>
              <a:rPr lang="es-ES_tradnl" sz="8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BCE839-B868-A548-AA77-F5D5AED5D629}"/>
              </a:ext>
            </a:extLst>
          </p:cNvPr>
          <p:cNvSpPr txBox="1"/>
          <p:nvPr/>
        </p:nvSpPr>
        <p:spPr>
          <a:xfrm>
            <a:off x="5184186" y="4102590"/>
            <a:ext cx="1164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dirty="0"/>
              <a:t>(ej.: </a:t>
            </a:r>
            <a:r>
              <a:rPr lang="es-ES_tradnl" sz="800" dirty="0" err="1"/>
              <a:t>Grafana</a:t>
            </a:r>
            <a:r>
              <a:rPr lang="es-ES_tradnl" sz="800" dirty="0"/>
              <a:t>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7683AEF-D5B9-E047-A008-C12571992353}"/>
              </a:ext>
            </a:extLst>
          </p:cNvPr>
          <p:cNvSpPr/>
          <p:nvPr/>
        </p:nvSpPr>
        <p:spPr>
          <a:xfrm rot="890659">
            <a:off x="3630037" y="4348325"/>
            <a:ext cx="1793189" cy="273365"/>
          </a:xfrm>
          <a:prstGeom prst="rightArrow">
            <a:avLst/>
          </a:prstGeom>
          <a:solidFill>
            <a:srgbClr val="95B1AF"/>
          </a:solidFill>
          <a:ln>
            <a:solidFill>
              <a:srgbClr val="659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5B475A-B4E5-FC4B-ADEB-03C85A63F8D3}"/>
              </a:ext>
            </a:extLst>
          </p:cNvPr>
          <p:cNvSpPr txBox="1"/>
          <p:nvPr/>
        </p:nvSpPr>
        <p:spPr>
          <a:xfrm>
            <a:off x="5134279" y="4898248"/>
            <a:ext cx="130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b="1" dirty="0"/>
              <a:t>Alertas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41D7DC4-45F3-F946-A114-DF94A5EE9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76" y="4347718"/>
            <a:ext cx="574132" cy="5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5" grpId="0"/>
      <p:bldP spid="25" grpId="0"/>
      <p:bldP spid="26" grpId="0"/>
      <p:bldP spid="16" grpId="0"/>
      <p:bldP spid="28" grpId="0"/>
      <p:bldP spid="27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2392706" y="3044165"/>
            <a:ext cx="4358588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¡¡ A los </a:t>
            </a:r>
            <a:r>
              <a:rPr lang="en-US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73152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Resumen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s-ES_tradnl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57836F-3A3D-2443-8E79-BF20962EC881}"/>
              </a:ext>
            </a:extLst>
          </p:cNvPr>
          <p:cNvSpPr/>
          <p:nvPr/>
        </p:nvSpPr>
        <p:spPr>
          <a:xfrm>
            <a:off x="647699" y="1144444"/>
            <a:ext cx="8245476" cy="38772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Es importante saber cómo se encuentra tu sistema y el rendimiento de tus aplicaciones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dockerizadas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9523B7-573A-AD43-B584-5BB9A43F2951}"/>
              </a:ext>
            </a:extLst>
          </p:cNvPr>
          <p:cNvSpPr/>
          <p:nvPr/>
        </p:nvSpPr>
        <p:spPr>
          <a:xfrm>
            <a:off x="647699" y="1702943"/>
            <a:ext cx="8245476" cy="378824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Si quiero saber lo que ocurre con cada comando que lanzo &gt;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events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126F67-92F3-794E-9A70-99AC44685302}"/>
              </a:ext>
            </a:extLst>
          </p:cNvPr>
          <p:cNvSpPr/>
          <p:nvPr/>
        </p:nvSpPr>
        <p:spPr>
          <a:xfrm>
            <a:off x="647699" y="2311661"/>
            <a:ext cx="8245476" cy="562968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Si quiero saber el rendimiento de mi contenedor &gt;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stats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2CB785-53FB-784E-997A-5ADCE3199782}"/>
              </a:ext>
            </a:extLst>
          </p:cNvPr>
          <p:cNvSpPr/>
          <p:nvPr/>
        </p:nvSpPr>
        <p:spPr>
          <a:xfrm>
            <a:off x="647699" y="3011764"/>
            <a:ext cx="8245476" cy="562968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Si necesito saber qué está consumiendo mi almacenamiento &gt;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system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df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00108F-D335-A346-AB6B-29BCCB6E9A27}"/>
              </a:ext>
            </a:extLst>
          </p:cNvPr>
          <p:cNvSpPr/>
          <p:nvPr/>
        </p:nvSpPr>
        <p:spPr>
          <a:xfrm>
            <a:off x="647699" y="3686703"/>
            <a:ext cx="8245476" cy="47179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Para entender qué está ocurriendo con un contenedor &gt;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dirty="0" err="1">
                <a:solidFill>
                  <a:prstClr val="white"/>
                </a:solidFill>
                <a:latin typeface="Calibri" panose="020F0502020204030204"/>
              </a:rPr>
              <a:t>logs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6722F7-F868-3D41-A8AD-8B727DBF776F}"/>
              </a:ext>
            </a:extLst>
          </p:cNvPr>
          <p:cNvSpPr/>
          <p:nvPr/>
        </p:nvSpPr>
        <p:spPr>
          <a:xfrm>
            <a:off x="647699" y="4270467"/>
            <a:ext cx="8245476" cy="471793"/>
          </a:xfrm>
          <a:prstGeom prst="roundRect">
            <a:avLst/>
          </a:prstGeom>
          <a:solidFill>
            <a:srgbClr val="00AD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Hay herramientas de terceros que te permiten visualizar y generar alertas alrededor de todo esto</a:t>
            </a:r>
          </a:p>
        </p:txBody>
      </p:sp>
    </p:spTree>
    <p:extLst>
      <p:ext uri="{BB962C8B-B14F-4D97-AF65-F5344CB8AC3E}">
        <p14:creationId xmlns:p14="http://schemas.microsoft.com/office/powerpoint/2010/main" val="24349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16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Chuleta - Comandos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s-ES_tradnl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226196-ECD3-0C4B-B2B3-A3C9488F8E1F}"/>
              </a:ext>
            </a:extLst>
          </p:cNvPr>
          <p:cNvSpPr/>
          <p:nvPr/>
        </p:nvSpPr>
        <p:spPr>
          <a:xfrm>
            <a:off x="467833" y="1531186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1400" dirty="0">
                <a:latin typeface="Consolas" panose="020B0609020204030204" pitchFamily="49" charset="0"/>
              </a:rPr>
              <a:t>﻿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events</a:t>
            </a:r>
            <a:endParaRPr lang="es-ES" sz="16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19632C-9F40-3548-AABB-2C229DB1AF08}"/>
              </a:ext>
            </a:extLst>
          </p:cNvPr>
          <p:cNvSpPr/>
          <p:nvPr/>
        </p:nvSpPr>
        <p:spPr>
          <a:xfrm>
            <a:off x="2530577" y="1531186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400" dirty="0">
                <a:solidFill>
                  <a:prstClr val="white"/>
                </a:solidFill>
                <a:latin typeface="Calibri" panose="020F0502020204030204"/>
              </a:rPr>
              <a:t>Muestra en tiempo real los eventos que ocurren en el servidor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FA108A-CFBE-E44F-9B7D-58BD545C352F}"/>
              </a:ext>
            </a:extLst>
          </p:cNvPr>
          <p:cNvSpPr/>
          <p:nvPr/>
        </p:nvSpPr>
        <p:spPr>
          <a:xfrm>
            <a:off x="467833" y="2173673"/>
            <a:ext cx="1960113" cy="401296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stats</a:t>
            </a:r>
            <a:endParaRPr lang="es-ES_tradnl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C44222-40FD-A745-9DC9-70687544096D}"/>
              </a:ext>
            </a:extLst>
          </p:cNvPr>
          <p:cNvSpPr/>
          <p:nvPr/>
        </p:nvSpPr>
        <p:spPr>
          <a:xfrm>
            <a:off x="2530577" y="2171673"/>
            <a:ext cx="6362598" cy="401296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Para visualizar las métricas de un contenedor (CPU, memoria, red, etc.)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2744B1F-2AAA-D54C-BAC8-5E16CB90A1C0}"/>
              </a:ext>
            </a:extLst>
          </p:cNvPr>
          <p:cNvSpPr/>
          <p:nvPr/>
        </p:nvSpPr>
        <p:spPr>
          <a:xfrm>
            <a:off x="467833" y="2816160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system</a:t>
            </a:r>
            <a:r>
              <a:rPr lang="es-ES_tradnl" sz="1400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400" b="1" dirty="0" err="1">
                <a:solidFill>
                  <a:prstClr val="white"/>
                </a:solidFill>
                <a:latin typeface="Calibri" panose="020F0502020204030204"/>
              </a:rPr>
              <a:t>df</a:t>
            </a:r>
            <a:endParaRPr lang="es-ES_tradnl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FB7ACC-54E8-734D-968F-2C3F7C7D36E3}"/>
              </a:ext>
            </a:extLst>
          </p:cNvPr>
          <p:cNvSpPr/>
          <p:nvPr/>
        </p:nvSpPr>
        <p:spPr>
          <a:xfrm>
            <a:off x="2530577" y="2812160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Para saber cuánto espacio en disco estamos utilizando para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Docker</a:t>
            </a:r>
            <a:endParaRPr lang="es-ES_tradnl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1032F6-9778-234D-B073-0FB06D59177D}"/>
              </a:ext>
            </a:extLst>
          </p:cNvPr>
          <p:cNvSpPr/>
          <p:nvPr/>
        </p:nvSpPr>
        <p:spPr>
          <a:xfrm>
            <a:off x="467833" y="3460551"/>
            <a:ext cx="1960113" cy="403200"/>
          </a:xfrm>
          <a:prstGeom prst="roundRect">
            <a:avLst/>
          </a:prstGeom>
          <a:solidFill>
            <a:srgbClr val="FF4F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1400" b="1" dirty="0">
                <a:solidFill>
                  <a:prstClr val="white"/>
                </a:solidFill>
                <a:latin typeface="Calibri" panose="020F0502020204030204"/>
              </a:rPr>
              <a:t>docker logs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F0D79-9B9D-B944-BD7B-CD8B84F467B6}"/>
              </a:ext>
            </a:extLst>
          </p:cNvPr>
          <p:cNvSpPr/>
          <p:nvPr/>
        </p:nvSpPr>
        <p:spPr>
          <a:xfrm>
            <a:off x="2530577" y="3454551"/>
            <a:ext cx="6362598" cy="403200"/>
          </a:xfrm>
          <a:prstGeom prst="roundRect">
            <a:avLst/>
          </a:prstGeom>
          <a:solidFill>
            <a:srgbClr val="AEAC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Muestra los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logs</a:t>
            </a: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 de un contenedor</a:t>
            </a:r>
          </a:p>
        </p:txBody>
      </p:sp>
    </p:spTree>
    <p:extLst>
      <p:ext uri="{BB962C8B-B14F-4D97-AF65-F5344CB8AC3E}">
        <p14:creationId xmlns:p14="http://schemas.microsoft.com/office/powerpoint/2010/main" val="31710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1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380325"/>
            <a:ext cx="2794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Crea un contenedor que cree un volumen llamado </a:t>
            </a:r>
            <a:r>
              <a:rPr lang="es-ES_tradnl" sz="1600" b="1" dirty="0" err="1"/>
              <a:t>images</a:t>
            </a:r>
            <a:r>
              <a:rPr lang="es-ES_tradnl" sz="1600" b="1" dirty="0"/>
              <a:t> </a:t>
            </a:r>
            <a:r>
              <a:rPr lang="es-ES_tradnl" sz="1600" dirty="0"/>
              <a:t>y que utilice la imagen </a:t>
            </a:r>
            <a:r>
              <a:rPr lang="es-ES_tradnl" sz="1600" b="1" dirty="0" err="1"/>
              <a:t>yazcunaga</a:t>
            </a:r>
            <a:r>
              <a:rPr lang="es-ES_tradnl" sz="1600" b="1" dirty="0"/>
              <a:t>/</a:t>
            </a:r>
            <a:r>
              <a:rPr lang="es-ES_tradnl" sz="1600" b="1" dirty="0" err="1"/>
              <a:t>galleryapp</a:t>
            </a:r>
            <a:endParaRPr lang="es-ES_tradnl" sz="1600" b="1" dirty="0"/>
          </a:p>
          <a:p>
            <a:endParaRPr lang="es-ES_tradnl" sz="1600" b="1" dirty="0"/>
          </a:p>
          <a:p>
            <a:r>
              <a:rPr lang="es-ES_tradnl" sz="1600" dirty="0"/>
              <a:t>El volumen </a:t>
            </a:r>
            <a:r>
              <a:rPr lang="es-ES_tradnl" sz="1600" b="1" dirty="0"/>
              <a:t>debe estar montado en la carpeta </a:t>
            </a:r>
            <a:r>
              <a:rPr lang="es-ES_tradnl" sz="1600" b="1" dirty="0" err="1"/>
              <a:t>images</a:t>
            </a:r>
            <a:r>
              <a:rPr lang="es-ES_tradnl" sz="1600" dirty="0"/>
              <a:t> del WORKDIR del contenedor </a:t>
            </a:r>
          </a:p>
          <a:p>
            <a:endParaRPr lang="es-ES_tradnl" sz="1600" dirty="0"/>
          </a:p>
          <a:p>
            <a:r>
              <a:rPr lang="es-ES_tradnl" sz="1600" dirty="0"/>
              <a:t>Y </a:t>
            </a:r>
            <a:r>
              <a:rPr lang="es-ES_tradnl" sz="1600" b="1" dirty="0"/>
              <a:t>copia en él algunas imágenes </a:t>
            </a:r>
            <a:r>
              <a:rPr lang="es-ES_tradnl" sz="1600" dirty="0"/>
              <a:t>¡tú eliges cómo!</a:t>
            </a:r>
          </a:p>
          <a:p>
            <a:endParaRPr lang="es-ES_tradnl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836114" y="101099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Resultado: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4EB1A-A7B1-DD44-A7C0-BDFE62B5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561" y="1202835"/>
            <a:ext cx="5283614" cy="40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Tipos de datos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735CA1D-A356-4E6E-B41E-0CDDB6031A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64094"/>
              </p:ext>
            </p:extLst>
          </p:nvPr>
        </p:nvGraphicFramePr>
        <p:xfrm>
          <a:off x="639091" y="1803220"/>
          <a:ext cx="3824754" cy="193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5D48CC0-FBD2-4538-ABAE-5AA902231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18957"/>
              </p:ext>
            </p:extLst>
          </p:nvPr>
        </p:nvGraphicFramePr>
        <p:xfrm>
          <a:off x="5054877" y="1815530"/>
          <a:ext cx="3757349" cy="193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B829BD-472B-F64F-8413-88F8740CA185}"/>
              </a:ext>
            </a:extLst>
          </p:cNvPr>
          <p:cNvSpPr txBox="1"/>
          <p:nvPr/>
        </p:nvSpPr>
        <p:spPr>
          <a:xfrm>
            <a:off x="712099" y="882032"/>
            <a:ext cx="810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Hay dos tipos de datos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8366791B-3D4F-5846-964A-CF210FA00680}"/>
              </a:ext>
            </a:extLst>
          </p:cNvPr>
          <p:cNvSpPr txBox="1"/>
          <p:nvPr/>
        </p:nvSpPr>
        <p:spPr>
          <a:xfrm>
            <a:off x="712099" y="1379250"/>
            <a:ext cx="375174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Persistentes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EDE5186-9345-8449-8B38-9037BFDF1A5E}"/>
              </a:ext>
            </a:extLst>
          </p:cNvPr>
          <p:cNvSpPr txBox="1"/>
          <p:nvPr/>
        </p:nvSpPr>
        <p:spPr>
          <a:xfrm>
            <a:off x="5060481" y="1364170"/>
            <a:ext cx="375174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persistentes</a:t>
            </a:r>
            <a:endParaRPr lang="es-ES" sz="16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3BAE3D-4B68-8E4E-9918-BCDA7709A9FD}"/>
              </a:ext>
            </a:extLst>
          </p:cNvPr>
          <p:cNvSpPr/>
          <p:nvPr/>
        </p:nvSpPr>
        <p:spPr>
          <a:xfrm>
            <a:off x="639091" y="3999964"/>
            <a:ext cx="8366106" cy="970670"/>
          </a:xfrm>
          <a:prstGeom prst="roundRect">
            <a:avLst/>
          </a:prstGeom>
          <a:solidFill>
            <a:srgbClr val="FCFAEC"/>
          </a:solidFill>
          <a:ln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400" i="1" dirty="0">
              <a:solidFill>
                <a:srgbClr val="494738"/>
              </a:solidFill>
            </a:endParaRPr>
          </a:p>
          <a:p>
            <a:pPr algn="ctr"/>
            <a:r>
              <a:rPr lang="es-ES_tradnl" sz="1400" i="1" dirty="0">
                <a:solidFill>
                  <a:srgbClr val="494738"/>
                </a:solidFill>
              </a:rPr>
              <a:t>Ambos son importantes y </a:t>
            </a:r>
            <a:r>
              <a:rPr lang="es-ES_tradnl" sz="1400" i="1" dirty="0" err="1">
                <a:solidFill>
                  <a:srgbClr val="494738"/>
                </a:solidFill>
              </a:rPr>
              <a:t>Docker</a:t>
            </a:r>
            <a:r>
              <a:rPr lang="es-ES_tradnl" sz="1400" i="1" dirty="0">
                <a:solidFill>
                  <a:srgbClr val="494738"/>
                </a:solidFill>
              </a:rPr>
              <a:t> tiene soluciones para ambos.</a:t>
            </a:r>
          </a:p>
          <a:p>
            <a:pPr algn="ctr"/>
            <a:endParaRPr lang="en-ES" sz="1400" i="1" dirty="0">
              <a:solidFill>
                <a:srgbClr val="494738"/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7BDBF88-58DC-1946-9D45-A6A4820CFD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897" y="4278617"/>
            <a:ext cx="413363" cy="4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2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1352C-9CAD-1E47-B49D-E907B2CDEA6A}"/>
              </a:ext>
            </a:extLst>
          </p:cNvPr>
          <p:cNvSpPr txBox="1"/>
          <p:nvPr/>
        </p:nvSpPr>
        <p:spPr>
          <a:xfrm>
            <a:off x="647699" y="1663810"/>
            <a:ext cx="27947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/>
              <a:t>Elimina el contenedor del ejercicio anterior.</a:t>
            </a:r>
            <a:endParaRPr lang="en-ES" sz="1600" b="1" dirty="0"/>
          </a:p>
          <a:p>
            <a:endParaRPr lang="en-ES" sz="1600" b="1" dirty="0"/>
          </a:p>
          <a:p>
            <a:r>
              <a:rPr lang="es-ES" sz="1600" dirty="0"/>
              <a:t>Comprueba que el volumen </a:t>
            </a:r>
            <a:r>
              <a:rPr lang="es-ES" sz="1600" dirty="0" err="1"/>
              <a:t>images</a:t>
            </a:r>
            <a:r>
              <a:rPr lang="es-ES" sz="1600" dirty="0"/>
              <a:t> sigue existiendo</a:t>
            </a:r>
          </a:p>
          <a:p>
            <a:endParaRPr lang="es-ES" sz="1600" dirty="0"/>
          </a:p>
          <a:p>
            <a:r>
              <a:rPr lang="es-ES" sz="1600" dirty="0"/>
              <a:t>Lista el contenido del mismo para ver que tus imágenes siguen ahí</a:t>
            </a:r>
            <a:endParaRPr lang="en-ES" sz="1600" dirty="0"/>
          </a:p>
          <a:p>
            <a:endParaRPr lang="en-E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836114" y="101099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Resultado: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F267F6D-439A-B445-B0A8-153A56B2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61" y="1582288"/>
            <a:ext cx="4865352" cy="28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Deberes - Ejercicio 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2C2D7-DA7A-2342-9BDD-AB067E0887D9}"/>
              </a:ext>
            </a:extLst>
          </p:cNvPr>
          <p:cNvSpPr txBox="1"/>
          <p:nvPr/>
        </p:nvSpPr>
        <p:spPr>
          <a:xfrm>
            <a:off x="3836114" y="101099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Resultado: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10045-B33E-124D-BD1F-E2F4D8A8B110}"/>
              </a:ext>
            </a:extLst>
          </p:cNvPr>
          <p:cNvSpPr txBox="1"/>
          <p:nvPr/>
        </p:nvSpPr>
        <p:spPr>
          <a:xfrm>
            <a:off x="550864" y="1263551"/>
            <a:ext cx="29883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Crea un contenedor que utilice </a:t>
            </a:r>
            <a:r>
              <a:rPr lang="es-ES_tradnl" sz="1600" dirty="0" err="1"/>
              <a:t>bind</a:t>
            </a:r>
            <a:r>
              <a:rPr lang="es-ES_tradnl" sz="1600" dirty="0"/>
              <a:t> </a:t>
            </a:r>
            <a:r>
              <a:rPr lang="es-ES_tradnl" sz="1600" dirty="0" err="1"/>
              <a:t>mount</a:t>
            </a:r>
            <a:r>
              <a:rPr lang="es-ES_tradnl" sz="1600" dirty="0"/>
              <a:t> sobre una carpeta que tengas con imágenes y que utilice la imagen </a:t>
            </a:r>
            <a:r>
              <a:rPr lang="es-ES_tradnl" sz="1600" b="1" dirty="0" err="1"/>
              <a:t>yazcunaga</a:t>
            </a:r>
            <a:r>
              <a:rPr lang="es-ES_tradnl" sz="1600" b="1" dirty="0"/>
              <a:t>/</a:t>
            </a:r>
            <a:r>
              <a:rPr lang="es-ES_tradnl" sz="1600" b="1" dirty="0" err="1"/>
              <a:t>galleryapp</a:t>
            </a:r>
            <a:endParaRPr lang="es-ES_tradnl" sz="1600" b="1" dirty="0"/>
          </a:p>
          <a:p>
            <a:endParaRPr lang="es-ES_tradnl" sz="1600" b="1" dirty="0"/>
          </a:p>
          <a:p>
            <a:r>
              <a:rPr lang="es-ES_tradnl" sz="1600" dirty="0"/>
              <a:t>El montaje </a:t>
            </a:r>
            <a:r>
              <a:rPr lang="es-ES_tradnl" sz="1600" b="1" dirty="0"/>
              <a:t>debe estar montado en la carpeta </a:t>
            </a:r>
            <a:r>
              <a:rPr lang="es-ES_tradnl" sz="1600" b="1" dirty="0" err="1"/>
              <a:t>images</a:t>
            </a:r>
            <a:r>
              <a:rPr lang="es-ES_tradnl" sz="1600" dirty="0"/>
              <a:t> del WORKDIR del contenedor </a:t>
            </a:r>
          </a:p>
          <a:p>
            <a:endParaRPr lang="es-ES_tradnl" sz="1600" dirty="0"/>
          </a:p>
          <a:p>
            <a:r>
              <a:rPr lang="es-ES_tradnl" sz="1600" dirty="0"/>
              <a:t>Altera el contenido de tu carpeta local y refresca la web ¿ves los cambios?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D02AC-9EA7-FE4F-92A2-4C4FC5D8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50" y="1195659"/>
            <a:ext cx="5357314" cy="41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95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4542" y="419576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40FC3CD-368C-5B43-B42A-50DF06DD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81" y="1649328"/>
            <a:ext cx="3228498" cy="1767639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CB1AB0-A778-3B47-B6AF-60816036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12" y="1507955"/>
            <a:ext cx="1978710" cy="19787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5B9E759-960B-A24B-84D1-C4799EF6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13" y="3575062"/>
            <a:ext cx="342900" cy="3429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FEFBC36-EA16-104A-90EF-656AD68F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00" y="3584403"/>
            <a:ext cx="3429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CEC19-A40E-DA49-96F3-9A845D4FE7C4}"/>
              </a:ext>
            </a:extLst>
          </p:cNvPr>
          <p:cNvSpPr txBox="1"/>
          <p:nvPr/>
        </p:nvSpPr>
        <p:spPr>
          <a:xfrm>
            <a:off x="1888513" y="358139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lemoncoders</a:t>
            </a:r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DE6F3-269C-F743-88F2-FAC1741DDB61}"/>
              </a:ext>
            </a:extLst>
          </p:cNvPr>
          <p:cNvSpPr txBox="1"/>
          <p:nvPr/>
        </p:nvSpPr>
        <p:spPr>
          <a:xfrm>
            <a:off x="5783177" y="3548630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basefactorteam</a:t>
            </a:r>
            <a:endParaRPr lang="es-E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EB1F79-7C05-BB4C-AC95-2D9EBD5E0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403" y="4104611"/>
            <a:ext cx="488801" cy="488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38DCCC-E41E-1B43-955E-4B223325C65D}"/>
              </a:ext>
            </a:extLst>
          </p:cNvPr>
          <p:cNvSpPr/>
          <p:nvPr/>
        </p:nvSpPr>
        <p:spPr>
          <a:xfrm>
            <a:off x="3157005" y="4177362"/>
            <a:ext cx="310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https://github.com/lemoncode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41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vert="horz" lIns="0" tIns="34290" rIns="68580" bIns="34290" rtlCol="0" anchor="b">
            <a:normAutofit/>
          </a:bodyPr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Capas de lectura y del contenedor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1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s-ES_tradnl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7A5654-1BBA-B045-A10E-3DB61E4568FC}"/>
              </a:ext>
            </a:extLst>
          </p:cNvPr>
          <p:cNvSpPr/>
          <p:nvPr/>
        </p:nvSpPr>
        <p:spPr>
          <a:xfrm>
            <a:off x="2483423" y="4356380"/>
            <a:ext cx="2089298" cy="526312"/>
          </a:xfrm>
          <a:prstGeom prst="rect">
            <a:avLst/>
          </a:prstGeom>
          <a:solidFill>
            <a:srgbClr val="2F4858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node:1.13-alpine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20181D-079B-864B-BC6B-9F0C6460F0DC}"/>
              </a:ext>
            </a:extLst>
          </p:cNvPr>
          <p:cNvSpPr/>
          <p:nvPr/>
        </p:nvSpPr>
        <p:spPr>
          <a:xfrm>
            <a:off x="2483423" y="2904407"/>
            <a:ext cx="2089298" cy="526312"/>
          </a:xfrm>
          <a:prstGeom prst="rect">
            <a:avLst/>
          </a:prstGeom>
          <a:solidFill>
            <a:srgbClr val="008C86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RUN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npm</a:t>
            </a: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install</a:t>
            </a:r>
            <a:endParaRPr lang="es-ES_tradnl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7F29E3-F878-AA49-B251-2940D116C721}"/>
              </a:ext>
            </a:extLst>
          </p:cNvPr>
          <p:cNvSpPr/>
          <p:nvPr/>
        </p:nvSpPr>
        <p:spPr>
          <a:xfrm>
            <a:off x="2483423" y="3435079"/>
            <a:ext cx="2089298" cy="526312"/>
          </a:xfrm>
          <a:prstGeom prst="rect">
            <a:avLst/>
          </a:prstGeom>
          <a:solidFill>
            <a:srgbClr val="006A7B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COPY [“</a:t>
            </a:r>
            <a:r>
              <a:rPr lang="es-ES_tradnl" sz="1350" dirty="0" err="1">
                <a:solidFill>
                  <a:prstClr val="white"/>
                </a:solidFill>
                <a:latin typeface="Calibri" panose="020F0502020204030204"/>
              </a:rPr>
              <a:t>package.json</a:t>
            </a:r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” 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88AC4-CB12-4045-9425-3F53B06F9098}"/>
              </a:ext>
            </a:extLst>
          </p:cNvPr>
          <p:cNvSpPr/>
          <p:nvPr/>
        </p:nvSpPr>
        <p:spPr>
          <a:xfrm>
            <a:off x="2483423" y="2373617"/>
            <a:ext cx="2089298" cy="526312"/>
          </a:xfrm>
          <a:prstGeom prst="rect">
            <a:avLst/>
          </a:prstGeom>
          <a:solidFill>
            <a:srgbClr val="00AD74"/>
          </a:solidFill>
          <a:ln>
            <a:solidFill>
              <a:srgbClr val="00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s-ES_tradnl" sz="1350" dirty="0">
                <a:solidFill>
                  <a:prstClr val="white"/>
                </a:solidFill>
                <a:latin typeface="Calibri" panose="020F0502020204030204"/>
              </a:rPr>
              <a:t>COPY . /app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5D1A0-57E0-924C-A13E-4C9F7F624ECA}"/>
              </a:ext>
            </a:extLst>
          </p:cNvPr>
          <p:cNvSpPr txBox="1"/>
          <p:nvPr/>
        </p:nvSpPr>
        <p:spPr>
          <a:xfrm>
            <a:off x="2915296" y="4328033"/>
            <a:ext cx="11747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s-ES_tradnl" sz="825" dirty="0">
                <a:solidFill>
                  <a:prstClr val="white"/>
                </a:solidFill>
                <a:latin typeface="Calibri" panose="020F0502020204030204"/>
              </a:rPr>
              <a:t>Base </a:t>
            </a:r>
            <a:r>
              <a:rPr lang="es-ES_tradnl" sz="825" dirty="0" err="1">
                <a:solidFill>
                  <a:prstClr val="white"/>
                </a:solidFill>
                <a:latin typeface="Calibri" panose="020F0502020204030204"/>
              </a:rPr>
              <a:t>layer</a:t>
            </a:r>
            <a:endParaRPr lang="es-ES_tradnl" sz="82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12F91-7521-F849-B5B8-58F479D6B7E1}"/>
              </a:ext>
            </a:extLst>
          </p:cNvPr>
          <p:cNvSpPr/>
          <p:nvPr/>
        </p:nvSpPr>
        <p:spPr>
          <a:xfrm>
            <a:off x="2332235" y="1304817"/>
            <a:ext cx="2424700" cy="3624346"/>
          </a:xfrm>
          <a:prstGeom prst="rect">
            <a:avLst/>
          </a:prstGeom>
          <a:noFill/>
          <a:ln w="38100">
            <a:solidFill>
              <a:srgbClr val="49473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s-ES_tradnl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4E773455-2811-884B-A1DD-33E73E4030A1}"/>
              </a:ext>
            </a:extLst>
          </p:cNvPr>
          <p:cNvSpPr txBox="1"/>
          <p:nvPr/>
        </p:nvSpPr>
        <p:spPr>
          <a:xfrm>
            <a:off x="2494145" y="1398012"/>
            <a:ext cx="2077856" cy="276999"/>
          </a:xfrm>
          <a:prstGeom prst="rect">
            <a:avLst/>
          </a:prstGeom>
          <a:solidFill>
            <a:schemeClr val="accent1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Capa del contenedor</a:t>
            </a: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19C73894-C730-8B45-AE2C-C8DC6913E89D}"/>
              </a:ext>
            </a:extLst>
          </p:cNvPr>
          <p:cNvSpPr txBox="1"/>
          <p:nvPr/>
        </p:nvSpPr>
        <p:spPr>
          <a:xfrm>
            <a:off x="5876375" y="2528979"/>
            <a:ext cx="1525531" cy="276999"/>
          </a:xfrm>
          <a:prstGeom prst="rect">
            <a:avLst/>
          </a:prstGeom>
          <a:solidFill>
            <a:srgbClr val="008C86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11D84F53-F55B-5A45-80E6-E051164424E4}"/>
              </a:ext>
            </a:extLst>
          </p:cNvPr>
          <p:cNvSpPr txBox="1"/>
          <p:nvPr/>
        </p:nvSpPr>
        <p:spPr>
          <a:xfrm>
            <a:off x="5876375" y="3041032"/>
            <a:ext cx="1525530" cy="276999"/>
          </a:xfrm>
          <a:prstGeom prst="rect">
            <a:avLst/>
          </a:prstGeom>
          <a:solidFill>
            <a:srgbClr val="008C86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0D2A7691-D31A-E048-825E-D8C500396A06}"/>
              </a:ext>
            </a:extLst>
          </p:cNvPr>
          <p:cNvSpPr txBox="1"/>
          <p:nvPr/>
        </p:nvSpPr>
        <p:spPr>
          <a:xfrm>
            <a:off x="5876375" y="3613558"/>
            <a:ext cx="1525530" cy="276999"/>
          </a:xfrm>
          <a:prstGeom prst="rect">
            <a:avLst/>
          </a:prstGeom>
          <a:solidFill>
            <a:srgbClr val="008C86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B5407282-5E8C-904D-BE55-7117E76068DD}"/>
              </a:ext>
            </a:extLst>
          </p:cNvPr>
          <p:cNvSpPr txBox="1"/>
          <p:nvPr/>
        </p:nvSpPr>
        <p:spPr>
          <a:xfrm>
            <a:off x="5876375" y="4537260"/>
            <a:ext cx="1525529" cy="276999"/>
          </a:xfrm>
          <a:prstGeom prst="rect">
            <a:avLst/>
          </a:prstGeom>
          <a:solidFill>
            <a:srgbClr val="008C86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0F7BD4-8B7A-5349-B171-7386471A874F}"/>
              </a:ext>
            </a:extLst>
          </p:cNvPr>
          <p:cNvCxnSpPr>
            <a:cxnSpLocks/>
          </p:cNvCxnSpPr>
          <p:nvPr/>
        </p:nvCxnSpPr>
        <p:spPr>
          <a:xfrm flipH="1">
            <a:off x="4849496" y="2642560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30D334-465A-9240-B9EC-903FDD75E2CD}"/>
              </a:ext>
            </a:extLst>
          </p:cNvPr>
          <p:cNvCxnSpPr>
            <a:cxnSpLocks/>
          </p:cNvCxnSpPr>
          <p:nvPr/>
        </p:nvCxnSpPr>
        <p:spPr>
          <a:xfrm flipH="1">
            <a:off x="4849496" y="3169609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A8E1-62B5-CA4F-819F-BFAB1585AA9C}"/>
              </a:ext>
            </a:extLst>
          </p:cNvPr>
          <p:cNvCxnSpPr>
            <a:cxnSpLocks/>
          </p:cNvCxnSpPr>
          <p:nvPr/>
        </p:nvCxnSpPr>
        <p:spPr>
          <a:xfrm flipH="1">
            <a:off x="4849496" y="3753810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CAD3AF-E585-5745-BCF3-89C02C5396E2}"/>
              </a:ext>
            </a:extLst>
          </p:cNvPr>
          <p:cNvCxnSpPr>
            <a:cxnSpLocks/>
          </p:cNvCxnSpPr>
          <p:nvPr/>
        </p:nvCxnSpPr>
        <p:spPr>
          <a:xfrm flipH="1">
            <a:off x="4849496" y="4645663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3CC621C7-838D-BB46-93AC-12F676DB69A7}"/>
              </a:ext>
            </a:extLst>
          </p:cNvPr>
          <p:cNvSpPr txBox="1"/>
          <p:nvPr/>
        </p:nvSpPr>
        <p:spPr>
          <a:xfrm>
            <a:off x="2483423" y="4031928"/>
            <a:ext cx="2089298" cy="276999"/>
          </a:xfrm>
          <a:prstGeom prst="rect">
            <a:avLst/>
          </a:prstGeom>
          <a:solidFill>
            <a:srgbClr val="008C86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WORKDIR /app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AF950250-8697-7B4F-AA4C-F54AC1EAA96F}"/>
              </a:ext>
            </a:extLst>
          </p:cNvPr>
          <p:cNvSpPr txBox="1"/>
          <p:nvPr/>
        </p:nvSpPr>
        <p:spPr>
          <a:xfrm>
            <a:off x="2494144" y="2064900"/>
            <a:ext cx="208929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EXPOSE 3000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9333546-E3DA-EF4B-8098-0C64B211BDC7}"/>
              </a:ext>
            </a:extLst>
          </p:cNvPr>
          <p:cNvSpPr txBox="1"/>
          <p:nvPr/>
        </p:nvSpPr>
        <p:spPr>
          <a:xfrm>
            <a:off x="2494144" y="1775716"/>
            <a:ext cx="2089298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CMD [”node”, “server.js”]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5345C4C-BB10-184F-8FE4-16993B879E97}"/>
              </a:ext>
            </a:extLst>
          </p:cNvPr>
          <p:cNvSpPr txBox="1"/>
          <p:nvPr/>
        </p:nvSpPr>
        <p:spPr>
          <a:xfrm>
            <a:off x="5876375" y="2094103"/>
            <a:ext cx="15255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78704F-5138-FB41-B786-C90A642DF9A7}"/>
              </a:ext>
            </a:extLst>
          </p:cNvPr>
          <p:cNvCxnSpPr>
            <a:cxnSpLocks/>
          </p:cNvCxnSpPr>
          <p:nvPr/>
        </p:nvCxnSpPr>
        <p:spPr>
          <a:xfrm flipH="1">
            <a:off x="4849496" y="2202506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3">
            <a:extLst>
              <a:ext uri="{FF2B5EF4-FFF2-40B4-BE49-F238E27FC236}">
                <a16:creationId xmlns:a16="http://schemas.microsoft.com/office/drawing/2014/main" id="{CC39B4EE-75DB-8841-A33F-23FA7CFD2EAB}"/>
              </a:ext>
            </a:extLst>
          </p:cNvPr>
          <p:cNvSpPr txBox="1"/>
          <p:nvPr/>
        </p:nvSpPr>
        <p:spPr>
          <a:xfrm>
            <a:off x="5876375" y="1750788"/>
            <a:ext cx="152553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A49205-43AF-A147-9597-A61D4990DEB2}"/>
              </a:ext>
            </a:extLst>
          </p:cNvPr>
          <p:cNvCxnSpPr>
            <a:cxnSpLocks/>
          </p:cNvCxnSpPr>
          <p:nvPr/>
        </p:nvCxnSpPr>
        <p:spPr>
          <a:xfrm flipH="1">
            <a:off x="4849496" y="1883533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">
            <a:extLst>
              <a:ext uri="{FF2B5EF4-FFF2-40B4-BE49-F238E27FC236}">
                <a16:creationId xmlns:a16="http://schemas.microsoft.com/office/drawing/2014/main" id="{D8A25B04-B00A-D746-BFD1-F68738F2D317}"/>
              </a:ext>
            </a:extLst>
          </p:cNvPr>
          <p:cNvSpPr txBox="1"/>
          <p:nvPr/>
        </p:nvSpPr>
        <p:spPr>
          <a:xfrm>
            <a:off x="5876375" y="4048434"/>
            <a:ext cx="1525529" cy="276999"/>
          </a:xfrm>
          <a:prstGeom prst="rect">
            <a:avLst/>
          </a:prstGeom>
          <a:solidFill>
            <a:srgbClr val="008C86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685800"/>
            <a:r>
              <a:rPr lang="en-ES" sz="1200" dirty="0">
                <a:solidFill>
                  <a:prstClr val="white"/>
                </a:solidFill>
              </a:rPr>
              <a:t>RO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41CA2E-3713-9D40-A327-2E9A36816D8B}"/>
              </a:ext>
            </a:extLst>
          </p:cNvPr>
          <p:cNvCxnSpPr>
            <a:cxnSpLocks/>
          </p:cNvCxnSpPr>
          <p:nvPr/>
        </p:nvCxnSpPr>
        <p:spPr>
          <a:xfrm flipH="1">
            <a:off x="4849496" y="4165314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6A04D1-B481-3E41-BC33-78AF99EFB7EB}"/>
              </a:ext>
            </a:extLst>
          </p:cNvPr>
          <p:cNvCxnSpPr>
            <a:cxnSpLocks/>
          </p:cNvCxnSpPr>
          <p:nvPr/>
        </p:nvCxnSpPr>
        <p:spPr>
          <a:xfrm flipH="1">
            <a:off x="4849496" y="1505448"/>
            <a:ext cx="858836" cy="0"/>
          </a:xfrm>
          <a:prstGeom prst="straightConnector1">
            <a:avLst/>
          </a:prstGeom>
          <a:ln w="3810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CF3929-A361-4D4E-8988-50D370486B40}"/>
              </a:ext>
            </a:extLst>
          </p:cNvPr>
          <p:cNvSpPr txBox="1"/>
          <p:nvPr/>
        </p:nvSpPr>
        <p:spPr>
          <a:xfrm>
            <a:off x="5876375" y="1372930"/>
            <a:ext cx="152030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lIns="81000" rtlCol="0">
            <a:spAutoFit/>
          </a:bodyPr>
          <a:lstStyle>
            <a:defPPr>
              <a:defRPr lang="en-E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685800"/>
            <a:r>
              <a:rPr lang="en-ES" sz="1200" dirty="0">
                <a:solidFill>
                  <a:prstClr val="white"/>
                </a:solidFill>
              </a:rPr>
              <a:t>RW</a:t>
            </a:r>
          </a:p>
        </p:txBody>
      </p:sp>
      <p:sp>
        <p:nvSpPr>
          <p:cNvPr id="47" name="Rectángulo 5">
            <a:extLst>
              <a:ext uri="{FF2B5EF4-FFF2-40B4-BE49-F238E27FC236}">
                <a16:creationId xmlns:a16="http://schemas.microsoft.com/office/drawing/2014/main" id="{A201CA19-4866-E846-8338-F8848C91DACE}"/>
              </a:ext>
            </a:extLst>
          </p:cNvPr>
          <p:cNvSpPr/>
          <p:nvPr/>
        </p:nvSpPr>
        <p:spPr>
          <a:xfrm>
            <a:off x="2921933" y="956885"/>
            <a:ext cx="1233719" cy="247227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Contenedor</a:t>
            </a:r>
          </a:p>
        </p:txBody>
      </p:sp>
    </p:spTree>
    <p:extLst>
      <p:ext uri="{BB962C8B-B14F-4D97-AF65-F5344CB8AC3E}">
        <p14:creationId xmlns:p14="http://schemas.microsoft.com/office/powerpoint/2010/main" val="46634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Datos no persistentes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313B7-080B-8143-823B-C77CEFE9976F}"/>
              </a:ext>
            </a:extLst>
          </p:cNvPr>
          <p:cNvSpPr txBox="1"/>
          <p:nvPr/>
        </p:nvSpPr>
        <p:spPr>
          <a:xfrm>
            <a:off x="647698" y="722728"/>
            <a:ext cx="8295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_tradnl" sz="1200" dirty="0"/>
              <a:t> Cuando el contenedor es eliminado este almacenamiento se elimina con él.</a:t>
            </a:r>
            <a:endParaRPr lang="es-ES" sz="1200" dirty="0"/>
          </a:p>
        </p:txBody>
      </p:sp>
      <p:pic>
        <p:nvPicPr>
          <p:cNvPr id="24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CF892777-BBD7-A649-8A67-90952282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11" y="2143507"/>
            <a:ext cx="571163" cy="571163"/>
          </a:xfrm>
          <a:prstGeom prst="rect">
            <a:avLst/>
          </a:prstGeom>
        </p:spPr>
      </p:pic>
      <p:pic>
        <p:nvPicPr>
          <p:cNvPr id="26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1EAFA44-5956-154F-ACB4-181AB2AF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79" y="3200202"/>
            <a:ext cx="571163" cy="571163"/>
          </a:xfrm>
          <a:prstGeom prst="rect">
            <a:avLst/>
          </a:prstGeom>
        </p:spPr>
      </p:pic>
      <p:sp>
        <p:nvSpPr>
          <p:cNvPr id="28" name="Rectángulo 3">
            <a:extLst>
              <a:ext uri="{FF2B5EF4-FFF2-40B4-BE49-F238E27FC236}">
                <a16:creationId xmlns:a16="http://schemas.microsoft.com/office/drawing/2014/main" id="{4679CE86-E780-3B4A-BC85-8569708F5CF2}"/>
              </a:ext>
            </a:extLst>
          </p:cNvPr>
          <p:cNvSpPr/>
          <p:nvPr/>
        </p:nvSpPr>
        <p:spPr>
          <a:xfrm>
            <a:off x="1292999" y="2985678"/>
            <a:ext cx="967522" cy="294617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Container </a:t>
            </a:r>
            <a:r>
              <a:rPr lang="es-ES" sz="800" dirty="0" err="1"/>
              <a:t>layer</a:t>
            </a:r>
            <a:r>
              <a:rPr lang="es-ES" sz="800" dirty="0"/>
              <a:t> (R/W)</a:t>
            </a:r>
          </a:p>
        </p:txBody>
      </p:sp>
      <p:sp>
        <p:nvSpPr>
          <p:cNvPr id="31" name="Rectángulo 5">
            <a:extLst>
              <a:ext uri="{FF2B5EF4-FFF2-40B4-BE49-F238E27FC236}">
                <a16:creationId xmlns:a16="http://schemas.microsoft.com/office/drawing/2014/main" id="{9B24B596-3B40-FD4B-974C-3E091FB4F26D}"/>
              </a:ext>
            </a:extLst>
          </p:cNvPr>
          <p:cNvSpPr/>
          <p:nvPr/>
        </p:nvSpPr>
        <p:spPr>
          <a:xfrm>
            <a:off x="1356731" y="1920825"/>
            <a:ext cx="967522" cy="294617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Container </a:t>
            </a:r>
            <a:r>
              <a:rPr lang="es-ES" sz="800" dirty="0" err="1"/>
              <a:t>layer</a:t>
            </a:r>
            <a:r>
              <a:rPr lang="es-ES" sz="800" dirty="0"/>
              <a:t> (R/W)</a:t>
            </a:r>
          </a:p>
        </p:txBody>
      </p:sp>
      <p:sp>
        <p:nvSpPr>
          <p:cNvPr id="35" name="Rectángulo 6">
            <a:extLst>
              <a:ext uri="{FF2B5EF4-FFF2-40B4-BE49-F238E27FC236}">
                <a16:creationId xmlns:a16="http://schemas.microsoft.com/office/drawing/2014/main" id="{E166615E-B00E-634E-BCE5-FB7D3DC68E86}"/>
              </a:ext>
            </a:extLst>
          </p:cNvPr>
          <p:cNvSpPr/>
          <p:nvPr/>
        </p:nvSpPr>
        <p:spPr>
          <a:xfrm>
            <a:off x="6497838" y="2337564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36" name="Rectángulo 24">
            <a:extLst>
              <a:ext uri="{FF2B5EF4-FFF2-40B4-BE49-F238E27FC236}">
                <a16:creationId xmlns:a16="http://schemas.microsoft.com/office/drawing/2014/main" id="{CD8E61C5-CA65-4045-AA95-5FFB29B3034F}"/>
              </a:ext>
            </a:extLst>
          </p:cNvPr>
          <p:cNvSpPr/>
          <p:nvPr/>
        </p:nvSpPr>
        <p:spPr>
          <a:xfrm>
            <a:off x="6497838" y="2597867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37" name="Rectángulo 26">
            <a:extLst>
              <a:ext uri="{FF2B5EF4-FFF2-40B4-BE49-F238E27FC236}">
                <a16:creationId xmlns:a16="http://schemas.microsoft.com/office/drawing/2014/main" id="{94EBC3DB-6406-AA4B-BCA1-DAD2C16CE107}"/>
              </a:ext>
            </a:extLst>
          </p:cNvPr>
          <p:cNvSpPr/>
          <p:nvPr/>
        </p:nvSpPr>
        <p:spPr>
          <a:xfrm>
            <a:off x="6497838" y="2858170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38" name="Rectángulo 28">
            <a:extLst>
              <a:ext uri="{FF2B5EF4-FFF2-40B4-BE49-F238E27FC236}">
                <a16:creationId xmlns:a16="http://schemas.microsoft.com/office/drawing/2014/main" id="{9B3CAFA3-CBDB-5D4E-AD8F-82DF8E0F0D5E}"/>
              </a:ext>
            </a:extLst>
          </p:cNvPr>
          <p:cNvSpPr/>
          <p:nvPr/>
        </p:nvSpPr>
        <p:spPr>
          <a:xfrm>
            <a:off x="6497838" y="3136103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39" name="Rectángulo 29">
            <a:extLst>
              <a:ext uri="{FF2B5EF4-FFF2-40B4-BE49-F238E27FC236}">
                <a16:creationId xmlns:a16="http://schemas.microsoft.com/office/drawing/2014/main" id="{90C2F926-8C9D-254F-97B0-03488C6244FB}"/>
              </a:ext>
            </a:extLst>
          </p:cNvPr>
          <p:cNvSpPr/>
          <p:nvPr/>
        </p:nvSpPr>
        <p:spPr>
          <a:xfrm>
            <a:off x="6317627" y="2143507"/>
            <a:ext cx="1782079" cy="1496267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sp>
        <p:nvSpPr>
          <p:cNvPr id="40" name="Rectángulo 32">
            <a:extLst>
              <a:ext uri="{FF2B5EF4-FFF2-40B4-BE49-F238E27FC236}">
                <a16:creationId xmlns:a16="http://schemas.microsoft.com/office/drawing/2014/main" id="{565247DA-ACC3-E14A-8CD0-A9160C75AA42}"/>
              </a:ext>
            </a:extLst>
          </p:cNvPr>
          <p:cNvSpPr/>
          <p:nvPr/>
        </p:nvSpPr>
        <p:spPr>
          <a:xfrm>
            <a:off x="6270906" y="2695084"/>
            <a:ext cx="134447" cy="571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31" descr="Icono&#10;&#10;Descripción generada automáticamente">
            <a:extLst>
              <a:ext uri="{FF2B5EF4-FFF2-40B4-BE49-F238E27FC236}">
                <a16:creationId xmlns:a16="http://schemas.microsoft.com/office/drawing/2014/main" id="{157624B0-5039-6542-BB76-159660F1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97" y="2818056"/>
            <a:ext cx="254001" cy="254001"/>
          </a:xfrm>
          <a:prstGeom prst="rect">
            <a:avLst/>
          </a:prstGeom>
        </p:spPr>
      </p:pic>
      <p:sp>
        <p:nvSpPr>
          <p:cNvPr id="43" name="CuadroTexto 33">
            <a:extLst>
              <a:ext uri="{FF2B5EF4-FFF2-40B4-BE49-F238E27FC236}">
                <a16:creationId xmlns:a16="http://schemas.microsoft.com/office/drawing/2014/main" id="{6831174C-5E7A-054E-99AF-EB1A8CA7DFE2}"/>
              </a:ext>
            </a:extLst>
          </p:cNvPr>
          <p:cNvSpPr txBox="1"/>
          <p:nvPr/>
        </p:nvSpPr>
        <p:spPr>
          <a:xfrm>
            <a:off x="5760276" y="286445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err="1"/>
              <a:t>Image</a:t>
            </a:r>
            <a:endParaRPr lang="es-ES" sz="800" dirty="0"/>
          </a:p>
        </p:txBody>
      </p:sp>
      <p:cxnSp>
        <p:nvCxnSpPr>
          <p:cNvPr id="45" name="Conector: angular 41">
            <a:extLst>
              <a:ext uri="{FF2B5EF4-FFF2-40B4-BE49-F238E27FC236}">
                <a16:creationId xmlns:a16="http://schemas.microsoft.com/office/drawing/2014/main" id="{E93DD7B3-4AEF-AA47-B650-34EDBAA0BB79}"/>
              </a:ext>
            </a:extLst>
          </p:cNvPr>
          <p:cNvCxnSpPr>
            <a:stCxn id="24" idx="3"/>
          </p:cNvCxnSpPr>
          <p:nvPr/>
        </p:nvCxnSpPr>
        <p:spPr>
          <a:xfrm>
            <a:off x="2126074" y="2429089"/>
            <a:ext cx="4191553" cy="142081"/>
          </a:xfrm>
          <a:prstGeom prst="bentConnector3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3">
            <a:extLst>
              <a:ext uri="{FF2B5EF4-FFF2-40B4-BE49-F238E27FC236}">
                <a16:creationId xmlns:a16="http://schemas.microsoft.com/office/drawing/2014/main" id="{CA9DB31E-01C9-3E46-AACB-DE07E28212B8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62342" y="3402167"/>
            <a:ext cx="4255285" cy="83617"/>
          </a:xfrm>
          <a:prstGeom prst="bentConnector3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79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Datos persistentes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CB229-CC5F-8F43-AB62-C9568F86B227}"/>
              </a:ext>
            </a:extLst>
          </p:cNvPr>
          <p:cNvSpPr txBox="1"/>
          <p:nvPr/>
        </p:nvSpPr>
        <p:spPr>
          <a:xfrm>
            <a:off x="647699" y="767916"/>
            <a:ext cx="75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_tradnl" sz="1200" i="1" dirty="0"/>
              <a:t>Cuando el contenedor es eliminado los datos siguen existiendo</a:t>
            </a:r>
            <a:endParaRPr lang="es-ES" sz="1200" i="1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E28F308-6EF0-DE42-907A-C2CCA03391E0}"/>
              </a:ext>
            </a:extLst>
          </p:cNvPr>
          <p:cNvSpPr/>
          <p:nvPr/>
        </p:nvSpPr>
        <p:spPr>
          <a:xfrm>
            <a:off x="1572637" y="4194507"/>
            <a:ext cx="408245" cy="294618"/>
          </a:xfrm>
          <a:prstGeom prst="can">
            <a:avLst/>
          </a:prstGeom>
          <a:solidFill>
            <a:srgbClr val="FCFAEC"/>
          </a:solidFill>
          <a:ln w="12700"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>
                <a:solidFill>
                  <a:srgbClr val="494738"/>
                </a:solidFill>
              </a:rPr>
              <a:t>data</a:t>
            </a:r>
            <a:endParaRPr lang="es-ES_tradnl" sz="1000" dirty="0">
              <a:solidFill>
                <a:srgbClr val="494738"/>
              </a:solidFill>
            </a:endParaRPr>
          </a:p>
        </p:txBody>
      </p:sp>
      <p:pic>
        <p:nvPicPr>
          <p:cNvPr id="10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3E6EA30-A41D-A945-BF82-3B9169A3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11" y="2143507"/>
            <a:ext cx="571163" cy="571163"/>
          </a:xfrm>
          <a:prstGeom prst="rect">
            <a:avLst/>
          </a:prstGeom>
        </p:spPr>
      </p:pic>
      <p:pic>
        <p:nvPicPr>
          <p:cNvPr id="11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731DF12-7FD3-CE49-BA1A-66FD8D6C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79" y="3200202"/>
            <a:ext cx="571163" cy="571163"/>
          </a:xfrm>
          <a:prstGeom prst="rect">
            <a:avLst/>
          </a:prstGeom>
        </p:spPr>
      </p:pic>
      <p:sp>
        <p:nvSpPr>
          <p:cNvPr id="12" name="Rectángulo 3">
            <a:extLst>
              <a:ext uri="{FF2B5EF4-FFF2-40B4-BE49-F238E27FC236}">
                <a16:creationId xmlns:a16="http://schemas.microsoft.com/office/drawing/2014/main" id="{F69EF294-5B9E-0649-9E96-B0BB545DD926}"/>
              </a:ext>
            </a:extLst>
          </p:cNvPr>
          <p:cNvSpPr/>
          <p:nvPr/>
        </p:nvSpPr>
        <p:spPr>
          <a:xfrm>
            <a:off x="1292999" y="2985678"/>
            <a:ext cx="967522" cy="294617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Container </a:t>
            </a:r>
            <a:r>
              <a:rPr lang="es-ES" sz="800" dirty="0" err="1"/>
              <a:t>layer</a:t>
            </a:r>
            <a:r>
              <a:rPr lang="es-ES" sz="800" dirty="0"/>
              <a:t> (R/W)</a:t>
            </a:r>
          </a:p>
        </p:txBody>
      </p:sp>
      <p:sp>
        <p:nvSpPr>
          <p:cNvPr id="13" name="Rectángulo 5">
            <a:extLst>
              <a:ext uri="{FF2B5EF4-FFF2-40B4-BE49-F238E27FC236}">
                <a16:creationId xmlns:a16="http://schemas.microsoft.com/office/drawing/2014/main" id="{6D1BA4D0-8C01-0347-8E77-2901229D8A25}"/>
              </a:ext>
            </a:extLst>
          </p:cNvPr>
          <p:cNvSpPr/>
          <p:nvPr/>
        </p:nvSpPr>
        <p:spPr>
          <a:xfrm>
            <a:off x="1356731" y="1920825"/>
            <a:ext cx="967522" cy="294617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00" dirty="0"/>
              <a:t>Container </a:t>
            </a:r>
            <a:r>
              <a:rPr lang="es-ES" sz="800" dirty="0" err="1"/>
              <a:t>layer</a:t>
            </a:r>
            <a:r>
              <a:rPr lang="es-ES" sz="800" dirty="0"/>
              <a:t> (R/W)</a:t>
            </a: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131C56DF-7FD6-E14E-9A25-D50844011EBE}"/>
              </a:ext>
            </a:extLst>
          </p:cNvPr>
          <p:cNvSpPr/>
          <p:nvPr/>
        </p:nvSpPr>
        <p:spPr>
          <a:xfrm>
            <a:off x="6497838" y="2337564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15" name="Rectángulo 24">
            <a:extLst>
              <a:ext uri="{FF2B5EF4-FFF2-40B4-BE49-F238E27FC236}">
                <a16:creationId xmlns:a16="http://schemas.microsoft.com/office/drawing/2014/main" id="{9F0F319C-150A-D449-8275-4B7D168252BC}"/>
              </a:ext>
            </a:extLst>
          </p:cNvPr>
          <p:cNvSpPr/>
          <p:nvPr/>
        </p:nvSpPr>
        <p:spPr>
          <a:xfrm>
            <a:off x="6497838" y="2597867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16" name="Rectángulo 26">
            <a:extLst>
              <a:ext uri="{FF2B5EF4-FFF2-40B4-BE49-F238E27FC236}">
                <a16:creationId xmlns:a16="http://schemas.microsoft.com/office/drawing/2014/main" id="{F02A3D2D-2D46-6749-967D-B81390644A10}"/>
              </a:ext>
            </a:extLst>
          </p:cNvPr>
          <p:cNvSpPr/>
          <p:nvPr/>
        </p:nvSpPr>
        <p:spPr>
          <a:xfrm>
            <a:off x="6497838" y="2858170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17" name="Rectángulo 28">
            <a:extLst>
              <a:ext uri="{FF2B5EF4-FFF2-40B4-BE49-F238E27FC236}">
                <a16:creationId xmlns:a16="http://schemas.microsoft.com/office/drawing/2014/main" id="{72A117D5-FC52-5045-B298-0690D4EA4452}"/>
              </a:ext>
            </a:extLst>
          </p:cNvPr>
          <p:cNvSpPr/>
          <p:nvPr/>
        </p:nvSpPr>
        <p:spPr>
          <a:xfrm>
            <a:off x="6497838" y="3136103"/>
            <a:ext cx="1448356" cy="233606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Layer</a:t>
            </a:r>
            <a:r>
              <a:rPr lang="es-ES" sz="1200" dirty="0"/>
              <a:t> (R0)</a:t>
            </a:r>
          </a:p>
        </p:txBody>
      </p:sp>
      <p:sp>
        <p:nvSpPr>
          <p:cNvPr id="19" name="Rectángulo 29">
            <a:extLst>
              <a:ext uri="{FF2B5EF4-FFF2-40B4-BE49-F238E27FC236}">
                <a16:creationId xmlns:a16="http://schemas.microsoft.com/office/drawing/2014/main" id="{D1A0ABC6-4090-524B-9EAA-9341619386C3}"/>
              </a:ext>
            </a:extLst>
          </p:cNvPr>
          <p:cNvSpPr/>
          <p:nvPr/>
        </p:nvSpPr>
        <p:spPr>
          <a:xfrm>
            <a:off x="6317627" y="2143507"/>
            <a:ext cx="1782079" cy="1496267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solidFill>
                <a:schemeClr val="bg1"/>
              </a:solidFill>
            </a:endParaRPr>
          </a:p>
        </p:txBody>
      </p:sp>
      <p:sp>
        <p:nvSpPr>
          <p:cNvPr id="20" name="Rectángulo 32">
            <a:extLst>
              <a:ext uri="{FF2B5EF4-FFF2-40B4-BE49-F238E27FC236}">
                <a16:creationId xmlns:a16="http://schemas.microsoft.com/office/drawing/2014/main" id="{E29E474F-AD1B-2D49-BDC4-F1B64DB2D7E8}"/>
              </a:ext>
            </a:extLst>
          </p:cNvPr>
          <p:cNvSpPr/>
          <p:nvPr/>
        </p:nvSpPr>
        <p:spPr>
          <a:xfrm>
            <a:off x="6270906" y="2695084"/>
            <a:ext cx="134447" cy="571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31" descr="Icono&#10;&#10;Descripción generada automáticamente">
            <a:extLst>
              <a:ext uri="{FF2B5EF4-FFF2-40B4-BE49-F238E27FC236}">
                <a16:creationId xmlns:a16="http://schemas.microsoft.com/office/drawing/2014/main" id="{2ED2ECE7-9C2D-2A4C-854D-24F5A9657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97" y="2818056"/>
            <a:ext cx="254001" cy="254001"/>
          </a:xfrm>
          <a:prstGeom prst="rect">
            <a:avLst/>
          </a:prstGeom>
        </p:spPr>
      </p:pic>
      <p:sp>
        <p:nvSpPr>
          <p:cNvPr id="22" name="CuadroTexto 33">
            <a:extLst>
              <a:ext uri="{FF2B5EF4-FFF2-40B4-BE49-F238E27FC236}">
                <a16:creationId xmlns:a16="http://schemas.microsoft.com/office/drawing/2014/main" id="{E9F68404-494B-7943-95C2-53309E1B3A19}"/>
              </a:ext>
            </a:extLst>
          </p:cNvPr>
          <p:cNvSpPr txBox="1"/>
          <p:nvPr/>
        </p:nvSpPr>
        <p:spPr>
          <a:xfrm>
            <a:off x="5760276" y="286445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dirty="0" err="1"/>
              <a:t>Image</a:t>
            </a:r>
            <a:endParaRPr lang="es-ES" sz="800" dirty="0"/>
          </a:p>
        </p:txBody>
      </p:sp>
      <p:cxnSp>
        <p:nvCxnSpPr>
          <p:cNvPr id="23" name="Conector: angular 41">
            <a:extLst>
              <a:ext uri="{FF2B5EF4-FFF2-40B4-BE49-F238E27FC236}">
                <a16:creationId xmlns:a16="http://schemas.microsoft.com/office/drawing/2014/main" id="{D9CDB711-0ABC-374D-AC31-85E03B83D89A}"/>
              </a:ext>
            </a:extLst>
          </p:cNvPr>
          <p:cNvCxnSpPr>
            <a:stCxn id="10" idx="3"/>
          </p:cNvCxnSpPr>
          <p:nvPr/>
        </p:nvCxnSpPr>
        <p:spPr>
          <a:xfrm>
            <a:off x="2126074" y="2429089"/>
            <a:ext cx="4191553" cy="142081"/>
          </a:xfrm>
          <a:prstGeom prst="bentConnector3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43">
            <a:extLst>
              <a:ext uri="{FF2B5EF4-FFF2-40B4-BE49-F238E27FC236}">
                <a16:creationId xmlns:a16="http://schemas.microsoft.com/office/drawing/2014/main" id="{265438A2-9006-084E-A825-5C61B6945316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062342" y="3402167"/>
            <a:ext cx="4255285" cy="83617"/>
          </a:xfrm>
          <a:prstGeom prst="bentConnector3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4B222708-F49C-C045-8F81-E6F20E8EB41A}"/>
              </a:ext>
            </a:extLst>
          </p:cNvPr>
          <p:cNvSpPr/>
          <p:nvPr/>
        </p:nvSpPr>
        <p:spPr>
          <a:xfrm>
            <a:off x="1636369" y="1309436"/>
            <a:ext cx="408245" cy="294618"/>
          </a:xfrm>
          <a:prstGeom prst="can">
            <a:avLst/>
          </a:prstGeom>
          <a:solidFill>
            <a:srgbClr val="FCFAEC"/>
          </a:solidFill>
          <a:ln w="12700"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>
                <a:solidFill>
                  <a:srgbClr val="494738"/>
                </a:solidFill>
              </a:rPr>
              <a:t>data</a:t>
            </a:r>
            <a:endParaRPr lang="es-ES_tradnl" sz="1000" dirty="0">
              <a:solidFill>
                <a:srgbClr val="494738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6EC506-1941-AF45-9905-77AEFC285D12}"/>
              </a:ext>
            </a:extLst>
          </p:cNvPr>
          <p:cNvCxnSpPr>
            <a:stCxn id="13" idx="0"/>
            <a:endCxn id="25" idx="3"/>
          </p:cNvCxnSpPr>
          <p:nvPr/>
        </p:nvCxnSpPr>
        <p:spPr>
          <a:xfrm flipV="1">
            <a:off x="1840492" y="1604054"/>
            <a:ext cx="0" cy="31677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B163C3-A005-1F4E-9364-3DF7BE7C11B4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flipH="1">
            <a:off x="1776760" y="3771365"/>
            <a:ext cx="1" cy="4231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07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Montajes en Linux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3EBF8B-A405-424C-92F3-9724CE07A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800" y="2639055"/>
            <a:ext cx="710035" cy="710035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A22887-3ECA-7548-BD8D-3C9CAC4B5309}"/>
              </a:ext>
            </a:extLst>
          </p:cNvPr>
          <p:cNvSpPr/>
          <p:nvPr/>
        </p:nvSpPr>
        <p:spPr>
          <a:xfrm>
            <a:off x="4990272" y="2891865"/>
            <a:ext cx="432143" cy="199217"/>
          </a:xfrm>
          <a:prstGeom prst="roundRect">
            <a:avLst/>
          </a:prstGeom>
          <a:solidFill>
            <a:srgbClr val="D9D900"/>
          </a:solidFill>
          <a:ln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A736DD-8946-C046-8BB9-4A865BC0D408}"/>
              </a:ext>
            </a:extLst>
          </p:cNvPr>
          <p:cNvSpPr/>
          <p:nvPr/>
        </p:nvSpPr>
        <p:spPr>
          <a:xfrm>
            <a:off x="4640661" y="2220089"/>
            <a:ext cx="1402915" cy="1565592"/>
          </a:xfrm>
          <a:prstGeom prst="rect">
            <a:avLst/>
          </a:prstGeom>
          <a:noFill/>
          <a:ln>
            <a:solidFill>
              <a:srgbClr val="00524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EDB62E-5895-B940-9CA1-5F7867067350}"/>
              </a:ext>
            </a:extLst>
          </p:cNvPr>
          <p:cNvSpPr txBox="1"/>
          <p:nvPr/>
        </p:nvSpPr>
        <p:spPr>
          <a:xfrm>
            <a:off x="4746014" y="2382044"/>
            <a:ext cx="17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/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018170-30DE-1040-9102-CDF5C097DE4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4833696" y="2659043"/>
            <a:ext cx="1" cy="1034258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1ABA4B-7F0A-8547-A0B0-CB3B85C8FDD0}"/>
              </a:ext>
            </a:extLst>
          </p:cNvPr>
          <p:cNvCxnSpPr>
            <a:cxnSpLocks/>
          </p:cNvCxnSpPr>
          <p:nvPr/>
        </p:nvCxnSpPr>
        <p:spPr>
          <a:xfrm flipH="1">
            <a:off x="4842048" y="2748110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0E75BD-BFA2-4041-B65E-80B6FE1DF06C}"/>
              </a:ext>
            </a:extLst>
          </p:cNvPr>
          <p:cNvCxnSpPr>
            <a:cxnSpLocks/>
          </p:cNvCxnSpPr>
          <p:nvPr/>
        </p:nvCxnSpPr>
        <p:spPr>
          <a:xfrm flipH="1">
            <a:off x="4833696" y="2975666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40CE72-6C3A-2043-ABCF-2546253A55A1}"/>
              </a:ext>
            </a:extLst>
          </p:cNvPr>
          <p:cNvCxnSpPr>
            <a:cxnSpLocks/>
          </p:cNvCxnSpPr>
          <p:nvPr/>
        </p:nvCxnSpPr>
        <p:spPr>
          <a:xfrm flipH="1">
            <a:off x="4833696" y="3196959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F2EEB54-119F-4D40-8E75-4754F267462C}"/>
              </a:ext>
            </a:extLst>
          </p:cNvPr>
          <p:cNvSpPr txBox="1"/>
          <p:nvPr/>
        </p:nvSpPr>
        <p:spPr>
          <a:xfrm>
            <a:off x="4977746" y="2640254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bin</a:t>
            </a:r>
            <a:endParaRPr lang="es-ES_tradnl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EFBDF-773C-3A4B-AA01-A5747EC39612}"/>
              </a:ext>
            </a:extLst>
          </p:cNvPr>
          <p:cNvSpPr txBox="1"/>
          <p:nvPr/>
        </p:nvSpPr>
        <p:spPr>
          <a:xfrm>
            <a:off x="4971481" y="2866513"/>
            <a:ext cx="5560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usb-0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A2B03C-3DCE-5140-9DAD-5EE377884C10}"/>
              </a:ext>
            </a:extLst>
          </p:cNvPr>
          <p:cNvSpPr txBox="1"/>
          <p:nvPr/>
        </p:nvSpPr>
        <p:spPr>
          <a:xfrm>
            <a:off x="4977746" y="3081543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dev</a:t>
            </a:r>
            <a:endParaRPr lang="es-ES_tradnl" sz="9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AF2F93-B33E-E144-B672-5C86CC7EA531}"/>
              </a:ext>
            </a:extLst>
          </p:cNvPr>
          <p:cNvCxnSpPr>
            <a:cxnSpLocks/>
          </p:cNvCxnSpPr>
          <p:nvPr/>
        </p:nvCxnSpPr>
        <p:spPr>
          <a:xfrm flipH="1">
            <a:off x="4842048" y="3405726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19BD79B-EB10-C544-A694-6D539467ABE9}"/>
              </a:ext>
            </a:extLst>
          </p:cNvPr>
          <p:cNvSpPr txBox="1"/>
          <p:nvPr/>
        </p:nvSpPr>
        <p:spPr>
          <a:xfrm>
            <a:off x="4990269" y="327848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etc</a:t>
            </a:r>
            <a:endParaRPr lang="es-ES_tradnl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A23C6-B06B-2849-B8F4-B46AEF51630C}"/>
              </a:ext>
            </a:extLst>
          </p:cNvPr>
          <p:cNvSpPr txBox="1"/>
          <p:nvPr/>
        </p:nvSpPr>
        <p:spPr>
          <a:xfrm>
            <a:off x="4990269" y="3509145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…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86BC1B7-1932-E24B-97C7-9D03CB0D57B8}"/>
              </a:ext>
            </a:extLst>
          </p:cNvPr>
          <p:cNvSpPr/>
          <p:nvPr/>
        </p:nvSpPr>
        <p:spPr>
          <a:xfrm>
            <a:off x="4746014" y="2140258"/>
            <a:ext cx="1210873" cy="172994"/>
          </a:xfrm>
          <a:prstGeom prst="roundRect">
            <a:avLst/>
          </a:prstGeom>
          <a:solidFill>
            <a:srgbClr val="FF4A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/>
              <a:t>Linux Host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4568424F-7259-D241-8FF2-230EB42CB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839" y="1985999"/>
            <a:ext cx="468180" cy="46818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8B49E5-FD62-EB47-9D20-1A7CD8A4AECB}"/>
              </a:ext>
            </a:extLst>
          </p:cNvPr>
          <p:cNvCxnSpPr>
            <a:cxnSpLocks/>
          </p:cNvCxnSpPr>
          <p:nvPr/>
        </p:nvCxnSpPr>
        <p:spPr>
          <a:xfrm>
            <a:off x="3113072" y="2991473"/>
            <a:ext cx="1366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E7C8A69-34D2-A642-AB20-8D085B848253}"/>
              </a:ext>
            </a:extLst>
          </p:cNvPr>
          <p:cNvSpPr txBox="1"/>
          <p:nvPr/>
        </p:nvSpPr>
        <p:spPr>
          <a:xfrm>
            <a:off x="649817" y="829809"/>
            <a:ext cx="8192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_tradnl" sz="1200" i="1" dirty="0"/>
              <a:t>Es la tarea de asociar un “dispositivo” (un disco, USB, tarjeta de memoria, etc.) a un directorio del sistema de archivos.</a:t>
            </a:r>
            <a:endParaRPr lang="es-ES" sz="1200" i="1" dirty="0"/>
          </a:p>
        </p:txBody>
      </p:sp>
    </p:spTree>
    <p:extLst>
      <p:ext uri="{BB962C8B-B14F-4D97-AF65-F5344CB8AC3E}">
        <p14:creationId xmlns:p14="http://schemas.microsoft.com/office/powerpoint/2010/main" val="8666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Tipos de montaje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FE1EF-4E10-D54A-953D-F90EA19D921C}"/>
              </a:ext>
            </a:extLst>
          </p:cNvPr>
          <p:cNvSpPr/>
          <p:nvPr/>
        </p:nvSpPr>
        <p:spPr>
          <a:xfrm>
            <a:off x="647699" y="1386520"/>
            <a:ext cx="8185759" cy="2563114"/>
          </a:xfrm>
          <a:prstGeom prst="rect">
            <a:avLst/>
          </a:prstGeom>
          <a:noFill/>
          <a:ln w="28575">
            <a:solidFill>
              <a:srgbClr val="343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3D838-4D77-F642-A832-4A7C37DC54FE}"/>
              </a:ext>
            </a:extLst>
          </p:cNvPr>
          <p:cNvSpPr/>
          <p:nvPr/>
        </p:nvSpPr>
        <p:spPr>
          <a:xfrm>
            <a:off x="647700" y="1402638"/>
            <a:ext cx="983293" cy="236593"/>
          </a:xfrm>
          <a:prstGeom prst="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 dirty="0"/>
              <a:t>Host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F0BEB4-41A5-B14E-A2C3-C76764059022}"/>
              </a:ext>
            </a:extLst>
          </p:cNvPr>
          <p:cNvSpPr/>
          <p:nvPr/>
        </p:nvSpPr>
        <p:spPr>
          <a:xfrm>
            <a:off x="3829311" y="1605727"/>
            <a:ext cx="2048005" cy="688931"/>
          </a:xfrm>
          <a:prstGeom prst="roundRect">
            <a:avLst/>
          </a:prstGeom>
          <a:solidFill>
            <a:srgbClr val="2F48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Container</a:t>
            </a:r>
            <a:endParaRPr lang="es-ES_tradnl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EB1CD7-8A01-2B42-B536-B5753CF0E8CA}"/>
              </a:ext>
            </a:extLst>
          </p:cNvPr>
          <p:cNvSpPr/>
          <p:nvPr/>
        </p:nvSpPr>
        <p:spPr>
          <a:xfrm>
            <a:off x="2388137" y="2705105"/>
            <a:ext cx="2048005" cy="954890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70E3C-84B3-EA48-A3EA-CFCC44FE5C9C}"/>
              </a:ext>
            </a:extLst>
          </p:cNvPr>
          <p:cNvSpPr txBox="1"/>
          <p:nvPr/>
        </p:nvSpPr>
        <p:spPr>
          <a:xfrm>
            <a:off x="2551656" y="2705105"/>
            <a:ext cx="1709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err="1">
                <a:solidFill>
                  <a:schemeClr val="bg1"/>
                </a:solidFill>
              </a:rPr>
              <a:t>Filesystem</a:t>
            </a: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FEF5C-3349-B342-8D0C-3AAED65D6995}"/>
              </a:ext>
            </a:extLst>
          </p:cNvPr>
          <p:cNvSpPr/>
          <p:nvPr/>
        </p:nvSpPr>
        <p:spPr>
          <a:xfrm>
            <a:off x="2785497" y="3071930"/>
            <a:ext cx="1277655" cy="4947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b="1" dirty="0" err="1">
                <a:solidFill>
                  <a:schemeClr val="bg1"/>
                </a:solidFill>
              </a:rPr>
              <a:t>Docker</a:t>
            </a:r>
            <a:r>
              <a:rPr lang="es-ES_tradnl" sz="1100" b="1" dirty="0">
                <a:solidFill>
                  <a:schemeClr val="bg1"/>
                </a:solidFill>
              </a:rPr>
              <a:t> </a:t>
            </a:r>
            <a:r>
              <a:rPr lang="es-ES_tradnl" sz="1100" b="1" dirty="0" err="1">
                <a:solidFill>
                  <a:schemeClr val="bg1"/>
                </a:solidFill>
              </a:rPr>
              <a:t>Area</a:t>
            </a:r>
            <a:endParaRPr lang="es-ES_tradnl" sz="11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889EB8-D129-7A46-9DC7-2F0FADD281F6}"/>
              </a:ext>
            </a:extLst>
          </p:cNvPr>
          <p:cNvSpPr/>
          <p:nvPr/>
        </p:nvSpPr>
        <p:spPr>
          <a:xfrm>
            <a:off x="6029714" y="2789437"/>
            <a:ext cx="2048005" cy="68893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 err="1"/>
              <a:t>Memory</a:t>
            </a:r>
            <a:endParaRPr lang="es-ES_tradnl" sz="12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3CBA6D56-804F-5B44-91FD-5A594FE7A285}"/>
              </a:ext>
            </a:extLst>
          </p:cNvPr>
          <p:cNvCxnSpPr>
            <a:stCxn id="4" idx="1"/>
            <a:endCxn id="10" idx="1"/>
          </p:cNvCxnSpPr>
          <p:nvPr/>
        </p:nvCxnSpPr>
        <p:spPr>
          <a:xfrm rot="10800000" flipV="1">
            <a:off x="2388137" y="1950192"/>
            <a:ext cx="1441174" cy="1232357"/>
          </a:xfrm>
          <a:prstGeom prst="curvedConnector3">
            <a:avLst>
              <a:gd name="adj1" fmla="val 115862"/>
            </a:avLst>
          </a:prstGeom>
          <a:ln w="1905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9A2E14E-9D6A-1B4A-B412-90C2F77BA873}"/>
              </a:ext>
            </a:extLst>
          </p:cNvPr>
          <p:cNvCxnSpPr>
            <a:stCxn id="4" idx="2"/>
            <a:endCxn id="12" idx="3"/>
          </p:cNvCxnSpPr>
          <p:nvPr/>
        </p:nvCxnSpPr>
        <p:spPr>
          <a:xfrm rot="5400000">
            <a:off x="3945903" y="2411907"/>
            <a:ext cx="1024661" cy="790162"/>
          </a:xfrm>
          <a:prstGeom prst="curvedConnector2">
            <a:avLst/>
          </a:prstGeom>
          <a:ln w="1905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1BD223D-AA78-B041-B119-50FAE622D94B}"/>
              </a:ext>
            </a:extLst>
          </p:cNvPr>
          <p:cNvCxnSpPr>
            <a:cxnSpLocks/>
            <a:stCxn id="4" idx="3"/>
            <a:endCxn id="14" idx="3"/>
          </p:cNvCxnSpPr>
          <p:nvPr/>
        </p:nvCxnSpPr>
        <p:spPr>
          <a:xfrm>
            <a:off x="5877316" y="1950193"/>
            <a:ext cx="2200403" cy="1183710"/>
          </a:xfrm>
          <a:prstGeom prst="curvedConnector3">
            <a:avLst>
              <a:gd name="adj1" fmla="val 110389"/>
            </a:avLst>
          </a:prstGeom>
          <a:ln w="19050">
            <a:solidFill>
              <a:srgbClr val="0052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29AC92-CC7D-BA41-ABB7-D758BA7EB119}"/>
              </a:ext>
            </a:extLst>
          </p:cNvPr>
          <p:cNvSpPr txBox="1"/>
          <p:nvPr/>
        </p:nvSpPr>
        <p:spPr>
          <a:xfrm>
            <a:off x="847100" y="2512438"/>
            <a:ext cx="1250516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 sz="1200" dirty="0" err="1"/>
              <a:t>Bind</a:t>
            </a:r>
            <a:r>
              <a:rPr lang="es-ES_tradnl" sz="1200" dirty="0"/>
              <a:t> </a:t>
            </a:r>
            <a:r>
              <a:rPr lang="es-ES_tradnl" sz="1200" dirty="0" err="1"/>
              <a:t>mount</a:t>
            </a:r>
            <a:endParaRPr lang="es-ES_tradnl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6620A-5FB7-7B43-B2BD-A48248974BD9}"/>
              </a:ext>
            </a:extLst>
          </p:cNvPr>
          <p:cNvSpPr txBox="1"/>
          <p:nvPr/>
        </p:nvSpPr>
        <p:spPr>
          <a:xfrm>
            <a:off x="4296993" y="3289709"/>
            <a:ext cx="1250516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 sz="1200" dirty="0" err="1"/>
              <a:t>Volume</a:t>
            </a:r>
            <a:endParaRPr lang="es-ES_tradnl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0DE9A5-E92F-3B4F-8FFD-30395E2BF3F5}"/>
              </a:ext>
            </a:extLst>
          </p:cNvPr>
          <p:cNvSpPr txBox="1"/>
          <p:nvPr/>
        </p:nvSpPr>
        <p:spPr>
          <a:xfrm>
            <a:off x="7399272" y="3571212"/>
            <a:ext cx="1250516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0800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 sz="1200" dirty="0"/>
              <a:t>TMPFS Mount</a:t>
            </a:r>
          </a:p>
        </p:txBody>
      </p:sp>
    </p:spTree>
    <p:extLst>
      <p:ext uri="{BB962C8B-B14F-4D97-AF65-F5344CB8AC3E}">
        <p14:creationId xmlns:p14="http://schemas.microsoft.com/office/powerpoint/2010/main" val="48718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F2CD3A-97E1-704C-BCEE-AC0F1CE37B1D}"/>
              </a:ext>
            </a:extLst>
          </p:cNvPr>
          <p:cNvSpPr/>
          <p:nvPr/>
        </p:nvSpPr>
        <p:spPr>
          <a:xfrm>
            <a:off x="3582442" y="4129121"/>
            <a:ext cx="432143" cy="199217"/>
          </a:xfrm>
          <a:prstGeom prst="roundRect">
            <a:avLst/>
          </a:prstGeom>
          <a:solidFill>
            <a:srgbClr val="D9D900"/>
          </a:solidFill>
          <a:ln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0892B-6406-BD43-BAB8-4A217411B6DB}"/>
              </a:ext>
            </a:extLst>
          </p:cNvPr>
          <p:cNvSpPr/>
          <p:nvPr/>
        </p:nvSpPr>
        <p:spPr>
          <a:xfrm>
            <a:off x="3232831" y="3457345"/>
            <a:ext cx="1402915" cy="1565592"/>
          </a:xfrm>
          <a:prstGeom prst="rect">
            <a:avLst/>
          </a:prstGeom>
          <a:noFill/>
          <a:ln>
            <a:solidFill>
              <a:srgbClr val="00524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¿Cómo funciona un volumen?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831C614-507A-44CE-8D52-35AF73E6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024803"/>
              </p:ext>
            </p:extLst>
          </p:nvPr>
        </p:nvGraphicFramePr>
        <p:xfrm>
          <a:off x="719523" y="1014379"/>
          <a:ext cx="7704953" cy="6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FFC075E-D029-4968-B8AB-0D49C4F5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821762"/>
              </p:ext>
            </p:extLst>
          </p:nvPr>
        </p:nvGraphicFramePr>
        <p:xfrm>
          <a:off x="719522" y="1769818"/>
          <a:ext cx="7704953" cy="6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5134697-85B1-48E4-9D2E-6971C95AB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418885"/>
              </p:ext>
            </p:extLst>
          </p:nvPr>
        </p:nvGraphicFramePr>
        <p:xfrm>
          <a:off x="719522" y="2478779"/>
          <a:ext cx="7704953" cy="57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8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E469318-14D4-6540-B7DF-136BA8DEA4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8708" y="3173397"/>
            <a:ext cx="571163" cy="571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F90DF-30D4-8044-B019-7941DD201145}"/>
              </a:ext>
            </a:extLst>
          </p:cNvPr>
          <p:cNvSpPr txBox="1"/>
          <p:nvPr/>
        </p:nvSpPr>
        <p:spPr>
          <a:xfrm>
            <a:off x="3338184" y="3619300"/>
            <a:ext cx="17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/>
              <a:t>/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B37E51-0C90-584D-BF48-B1BD3B154C4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25866" y="3896299"/>
            <a:ext cx="1" cy="1034258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CA104F-1FF2-4544-9AB1-6C07F71C86A0}"/>
              </a:ext>
            </a:extLst>
          </p:cNvPr>
          <p:cNvCxnSpPr>
            <a:cxnSpLocks/>
          </p:cNvCxnSpPr>
          <p:nvPr/>
        </p:nvCxnSpPr>
        <p:spPr>
          <a:xfrm flipH="1">
            <a:off x="3434218" y="3985366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FED00-2AA1-664F-A2E8-351D0A490628}"/>
              </a:ext>
            </a:extLst>
          </p:cNvPr>
          <p:cNvCxnSpPr>
            <a:cxnSpLocks/>
          </p:cNvCxnSpPr>
          <p:nvPr/>
        </p:nvCxnSpPr>
        <p:spPr>
          <a:xfrm flipH="1">
            <a:off x="3425866" y="421292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55F888-8FDD-0346-B2E8-9ADA5EF00C21}"/>
              </a:ext>
            </a:extLst>
          </p:cNvPr>
          <p:cNvCxnSpPr>
            <a:cxnSpLocks/>
          </p:cNvCxnSpPr>
          <p:nvPr/>
        </p:nvCxnSpPr>
        <p:spPr>
          <a:xfrm flipH="1">
            <a:off x="3425866" y="4434215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30F01D-165D-D24F-8C51-D3CB89357E83}"/>
              </a:ext>
            </a:extLst>
          </p:cNvPr>
          <p:cNvSpPr txBox="1"/>
          <p:nvPr/>
        </p:nvSpPr>
        <p:spPr>
          <a:xfrm>
            <a:off x="3569916" y="3877510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bin</a:t>
            </a:r>
            <a:endParaRPr lang="es-ES_tradnl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36DC6-A0B5-FE4B-88B7-78C5FBD52245}"/>
              </a:ext>
            </a:extLst>
          </p:cNvPr>
          <p:cNvSpPr txBox="1"/>
          <p:nvPr/>
        </p:nvSpPr>
        <p:spPr>
          <a:xfrm>
            <a:off x="3563653" y="410376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code</a:t>
            </a:r>
            <a:endParaRPr lang="es-ES_tradnl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C5952-FBCA-4F45-BDC3-ADFB0E17C071}"/>
              </a:ext>
            </a:extLst>
          </p:cNvPr>
          <p:cNvSpPr txBox="1"/>
          <p:nvPr/>
        </p:nvSpPr>
        <p:spPr>
          <a:xfrm>
            <a:off x="3569916" y="4318799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dev</a:t>
            </a:r>
            <a:endParaRPr lang="es-ES_tradnl" sz="9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F6855-06C9-724A-B9BB-A96F4274280F}"/>
              </a:ext>
            </a:extLst>
          </p:cNvPr>
          <p:cNvCxnSpPr>
            <a:cxnSpLocks/>
          </p:cNvCxnSpPr>
          <p:nvPr/>
        </p:nvCxnSpPr>
        <p:spPr>
          <a:xfrm flipH="1">
            <a:off x="3434218" y="4642982"/>
            <a:ext cx="135698" cy="0"/>
          </a:xfrm>
          <a:prstGeom prst="line">
            <a:avLst/>
          </a:prstGeom>
          <a:ln w="19050">
            <a:solidFill>
              <a:srgbClr val="0052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F828BF-29BD-EA48-A0B1-98319C3DCA1E}"/>
              </a:ext>
            </a:extLst>
          </p:cNvPr>
          <p:cNvSpPr txBox="1"/>
          <p:nvPr/>
        </p:nvSpPr>
        <p:spPr>
          <a:xfrm>
            <a:off x="3582439" y="4515745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err="1"/>
              <a:t>etc</a:t>
            </a:r>
            <a:endParaRPr lang="es-ES_tradnl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96BEB-D843-A343-8A58-9786499FD757}"/>
              </a:ext>
            </a:extLst>
          </p:cNvPr>
          <p:cNvSpPr txBox="1"/>
          <p:nvPr/>
        </p:nvSpPr>
        <p:spPr>
          <a:xfrm>
            <a:off x="3582439" y="4746401"/>
            <a:ext cx="46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/>
              <a:t>…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DA8A89B2-A843-BD43-92D8-711377275C48}"/>
              </a:ext>
            </a:extLst>
          </p:cNvPr>
          <p:cNvSpPr/>
          <p:nvPr/>
        </p:nvSpPr>
        <p:spPr>
          <a:xfrm>
            <a:off x="5093554" y="3820180"/>
            <a:ext cx="1099436" cy="789805"/>
          </a:xfrm>
          <a:prstGeom prst="can">
            <a:avLst/>
          </a:prstGeom>
          <a:solidFill>
            <a:srgbClr val="FCFAEC"/>
          </a:solidFill>
          <a:ln w="12700">
            <a:solidFill>
              <a:srgbClr val="979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>
                <a:solidFill>
                  <a:srgbClr val="494738"/>
                </a:solidFill>
              </a:rPr>
              <a:t>Docker</a:t>
            </a:r>
            <a:endParaRPr lang="es-ES_tradnl" sz="1400" dirty="0">
              <a:solidFill>
                <a:srgbClr val="494738"/>
              </a:solidFill>
            </a:endParaRPr>
          </a:p>
          <a:p>
            <a:pPr algn="ctr"/>
            <a:r>
              <a:rPr lang="es-ES_tradnl" sz="1400" dirty="0" err="1">
                <a:solidFill>
                  <a:srgbClr val="494738"/>
                </a:solidFill>
              </a:rPr>
              <a:t>Volume</a:t>
            </a:r>
            <a:endParaRPr lang="es-ES_tradnl" sz="1400" dirty="0">
              <a:solidFill>
                <a:srgbClr val="494738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05F608-EFA7-6B41-9BF0-0831B1547329}"/>
              </a:ext>
            </a:extLst>
          </p:cNvPr>
          <p:cNvCxnSpPr>
            <a:stCxn id="21" idx="3"/>
            <a:endCxn id="28" idx="2"/>
          </p:cNvCxnSpPr>
          <p:nvPr/>
        </p:nvCxnSpPr>
        <p:spPr>
          <a:xfrm flipV="1">
            <a:off x="4027111" y="4215083"/>
            <a:ext cx="1066443" cy="4102"/>
          </a:xfrm>
          <a:prstGeom prst="line">
            <a:avLst/>
          </a:prstGeom>
          <a:ln w="12700">
            <a:solidFill>
              <a:srgbClr val="659B9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71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 animBg="1"/>
      <p:bldGraphic spid="2" grpId="0">
        <p:bldAsOne/>
      </p:bldGraphic>
      <p:bldGraphic spid="3" grpId="0">
        <p:bldAsOne/>
      </p:bldGraphic>
      <p:bldGraphic spid="4" grpId="0">
        <p:bldAsOne/>
      </p:bldGraphic>
      <p:bldP spid="11" grpId="0"/>
      <p:bldP spid="17" grpId="0"/>
      <p:bldP spid="21" grpId="0"/>
      <p:bldP spid="22" grpId="0"/>
      <p:bldP spid="25" grpId="0"/>
      <p:bldP spid="26" grpId="0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2A4BC865-910E-4E48-99B6-2A17BECFB141}">
  <we:reference id="wa200003676" version="1.0.0.0" store="de-DE" storeType="OMEX"/>
  <we:alternateReferences>
    <we:reference id="wa200003676" version="1.0.0.0" store="wa200003676" storeType="OMEX"/>
  </we:alternateReferences>
  <we:properties>
    <we:property name="256" value="&quot;{\&quot;timelineOption\&quot;:0,\&quot;timelineDurationMinutes\&quot;:15,\&quot;targetTime\&quot;:\&quot;10:00\&quot;,\&quot;allowExtraTimeForMusic\&quot;:false,\&quot;countdownEnabled\&quot;:true,\&quot;countdownText\&quot;:\&quot;Ejecutando contenedores en \&quot;,\&quot;theme\&quot;:\&quot;default-2d\&quot;,\&quot;colorSet\&quot;:0,\&quot;backgroundColor\&quot;:\&quot;#15161b\&quot;,\&quot;primaryColor\&quot;:\&quot;#ffffff\&quot;,\&quot;secondaryColor\&quot;:\&quot;#3b32d4\&quot;,\&quot;topics\&quot;:[\&quot;docker build -t  descanso\&quot;],\&quot;scheduledCountdownMessages\&quot;:[],\&quot;bigMessageEnabled\&quot;:false,\&quot;bigMessage\&quot;:\&quot;docker run descanso\&quot;,\&quot;audienceInputEnabled\&quot;:false,\&quot;audienceInputPrompt\&quot;:\&quot;What do you expect from this session?\&quot;,\&quot;finalMessage\&quot;:\&quot;La presentación comenzara en breves momentos..\&quot;,\&quot;musicEnabled\&quot;:true,\&quot;musicVolume\&quot;:0.1,\&quot;tracks\&quot;:[\&quot;rockInCars\&quot;],\&quot;logoFullName\&quot;:\&quot;download.svg\&quot;,\&quot;logoFullSvg\&quot;:\&quot;&lt;?xml version=\\\&quot;1.0\\\&quot; standalone=\\\&quot;no\\\&quot;?&gt;\\n&lt;!DOCTYPE svg PUBLIC \\\&quot;-//W3C//DTD SVG 20010904//EN\\\&quot;\\n \\\&quot;http://www.w3.org/TR/2001/REC-SVG-20010904/DTD/svg10.dtd\\\&quot;&gt;\\n&lt;svg version=\\\&quot;1.0\\\&quot; xmlns=\\\&quot;http://www.w3.org/2000/svg\\\&quot;\\n width=\\\&quot;238.000000pt\\\&quot; height=\\\&quot;212.000000pt\\\&quot; viewBox=\\\&quot;0 0 238.000000 212.000000\\\&quot;\\n preserveAspectRatio=\\\&quot;xMidYMid meet\\\&quot;&gt;\\n\\n&lt;g transform=\\\&quot;translate(0.000000,212.000000) scale(0.100000,-0.100000)\\\&quot;\\nfill=\\\&quot;#000000\\\&quot; stroke=\\\&quot;none\\\&quot;&gt;\\n&lt;path d=\\\&quot;M1148 1723 l-3 -78 -157 -3 -158 -3 0 -79 0 -80 -75 0 -74 0 -3 -77\\n-3 -78 -67 -3 -68 -3 0 -60 0 -59 -27 6 c-16 3 -40 15 -55 25 -24 17 -28 17\\n-28 4 0 -9 -19 -24 -42 -35 l-43 -19 98 -3 98 -3 20 -59 c76 -224 300 -334\\n606 -297 239 30 446 143 558 305 l38 56 141 1 c120 0 136 2 109 12 -18 7 -40\\n20 -49 29 -16 15 -20 16 -47 2 -31 -16 -137 -32 -137 -20 0 4 11 29 25 56 24\\n48 27 50 68 50 59 0 142 41 167 82 11 18 20 37 20 41 0 19 -75 38 -137 35 -46\\n-2 -63 0 -63 10 0 24 -38 87 -74 121 -34 33 -36 34 -55 17 -42 -38 -51 -169\\n-16 -223 11 -16 12 -23 2 -31 -23 -17 -78 -31 -152 -38 l-75 -7 0 82 0 81 -80\\n0 -80 0 0 160 0 160 -90 0 -89 0 -3 -77z m152 -18 l0 -65 -65 0 -65 0 0 65 0\\n65 65 0 65 0 0 -65z m-310 -155 l0 -70 -65 0 -65 0 0 70 0 70 65 0 65 0 0 -70z\\nm160 0 l0 -70 -70 0 -70 0 0 63 c0 35 3 67 7 70 3 4 35 7 70 7 l63 0 0 -70z\\nm150 0 l0 -70 -65 0 -65 0 0 70 0 70 65 0 65 0 0 -70z m489 13 c16 -20 36 -58\\n42 -84 12 -45 14 -48 38 -41 37 10 125 6 147 -6 17 -10 16 -13 -19 -45 -38\\n-36 -127 -65 -168 -54 -14 4 -24 -8 -48 -59 -16 -35 -33 -64 -36 -64 -3 0 -19\\n7 -35 15 -27 14 -32 14 -55 -1 -53 -35 -254 -26 -297 13 -16 15 -20 15 -35 1\\n-49 -43 -181 -49 -245 -11 -31 18 -33 18 -72 -2 -55 -27 -238 -29 -277 -4 -18\\n12 -30 14 -42 7 -10 -5 -40 -13 -66 -17 -49 -8 -49 -8 -54 23 -10 71 -55 65\\n547 68 l541 3 58 27 58 27 -22 30 c-14 20 -24 50 -27 85 -4 53 12 126 28 126\\n5 0 22 -17 39 -37z m-976 -110 c-20 -4 -23 -10 -23 -58 0 -48 3 -54 23 -58 12\\n-2 -8 -5 -45 -6 l-68 -1 0 65 0 65 68 -1 c37 -1 57 -4 45 -6z m177 -63 l0 -70\\n-65 0 -65 0 0 70 0 70 65 0 65 0 0 -70z m160 5 l0 -65 -70 0 -70 0 0 65 0 65\\n70 0 70 0 0 -65z m150 -5 l0 -70 -65 0 -65 0 0 70 0 70 65 0 65 0 0 -70z m158\\n3 l-1 -68 -7 65 -7 65 -1 -62 -2 -63 -55 0 -55 0 0 65 0 65 65 0 65 0 -2 -67z\\nm-110 -220 c-131 -2 -345 -2 -475 0 -131 1 -24 2 237 2 261 0 368 -1 238 -2z\\nm-334 -85 c19 -27 5 -58 -28 -58 -35 0 -52 25 -38 55 14 31 46 32 66 3z m-151\\n-65 c-7 -2 -19 -2 -25 0 -7 3 -2 5 12 5 14 0 19 -2 13 -5z m-80 -10 c-7 -2\\n-19 -2 -25 0 -7 3 -2 5 12 5 14 0 19 -2 13 -5z m161 -55 c20 -30 58 -68 87\\n-88 l52 -35 -31 -3 c-52 -5 -195 24 -254 52 -31 15 -76 44 -99 66 l-44 39 95\\n2 c76 1 142 9 157 18 1 0 18 -23 37 -51z\\\&quot;/&gt;\\n&lt;path d=\\\&quot;M1183 1705 c0 -33 2 -45 4 -27 2 18 2 45 0 60 -2 15 -4 0 -4 -33z\\\&quot;/&gt;\\n&lt;path d=\\\&quot;M1203 1705 c0 -33 2 -45 4 -27 2 18 2 45 0 60 -2 15 -4 0 -4 -33z\\\&quot;/&gt;\\n&lt;path d=\\\&quot;M1223 1705 c0 -33 2 -45 4 -27 2 18 2 45 0 60 -2 15 -4 0 -4 -33z\\\&quot;/&gt;\\n&lt;path d=\\\&quot;M1243 1705 c0 -33 2 -45 4 -27 2 18 2 45 0 60 -2 15 -4 0 -4 -33z\\\&quot;/&gt;\\n&lt;path d=\\\&quot;M1263 1705 c0 -33 2 -45 4 -27 2 18 2 45 0 60 -2 15 -4 0 -4 -33z\\\&quot;/&gt;\\n&lt;path d=\\\&quot;M1283 1705 c0 -33 2 -45 4 -27 2 18 2 45 0 60 -2 15 -4 0 -4 -33z\\\&quot;/&gt;\\n&lt;path d=\\\&quot;M873 1550 c0 -36 2 -50 4 -32 2 17 2 47 0 65 -2 17 -4 3 -4 -33z\\\&quot;/&gt;\\n&lt;path d=\\\&quot;M893 1550 c0 -36 2 -50 4 -32 2 17 2 47 0 65 -2 17 -4 3 -4 -33z\\\&quot;/&gt;\\n&lt;path d=\\\&quot;M913 1550 c0 -36 2 -50 4 -32 2 17 2 47 0 65 -2 17 -4 3 -4 -33z\\\&quot;/&gt;\\n&lt;path d=\\\&quot;M933 1550 c0 -36 2 -50 4 -32 2 17 2 47 0 65 -2 17 -4 3 -4 -33z\\\&quot;/&gt;\\n&lt;path d=\\\&quot;M953 1550 c0 -36 2 -50 4 -32 2 17 2 47 0 65 -2 17 -4 3 -4 -33z\\\&quot;/&gt;\\n&lt;path d=\\\&quot;M973 1550 c0 -36 2 -50 4 -32 2 17 2 47 0 65 -2 17 -4 3 -4 -33z\\\&quot;/&gt;\\n&lt;path d=\\\&quot;M1023 1545 c0 -33 2 -45 4 -27 2 18 2 45 0 60 -2 15 -4 0 -4 -33z\\\&quot;/&gt;\\n&lt;path d=\\\&quot;M1040 1551 c0 -40 3 -50 20 -54 18 -5 20 0 20 49 0 47 -2 54 -20 54\\n-17 0 -20 -7 -20 -49z\\\&quot;/&gt;\\n&lt;path d=\\\&quot;M1093 1545 c0 -33 2 -45 4 -27 2 18 2 45 0 60 -2 15 -4 0 -4 -33z\\\&quot;/&gt;\\n&lt;path d=\\\&quot;M1113 1545 c0 -33 2 -45 4 -27 2 18 2 45 0 60 -2 15 -4 0 -4 -33z\\\&quot;/&gt;\\n&lt;path d=\\\&quot;M1133 1545 c0 -33 2 -45 4 -27 2 18 2 45 0 60 -2 15 -4 0 -4 -33z\\\&quot;/&gt;\\n&lt;path d=\\\&quot;M1183 1550 c0 -36 2 -50 4 -32 2 17 2 47 0 65 -2 17 -4 3 -4 -33z\\\&quot;/&gt;\\n&lt;path d=\\\&quot;M1203 1550 c0 -36 2 -50 4 -32 2 17 2 47 0 65 -2 17 -4 3 -4 -33z\\\&quot;/&gt;\\n&lt;path d=\\\&quot;M1223 1550 c0 -36 2 -50 4 -32 2 17 2 47 0 65 -2 17 -4 3 -4 -33z\\\&quot;/&gt;\\n&lt;path d=\\\&quot;M1243 1550 c0 -36 2 -50 4 -32 2 17 2 47 0 65 -2 17 -4 3 -4 -33z\\\&quot;/&gt;\\n&lt;path d=\\\&quot;M1263 1545 c0 -33 2 -45 4 -27 2 18 2 45 0 60 -2 15 -4 0 -4 -33z\\\&quot;/&gt;\\n&lt;path d=\\\&quot;M1283 1545 c0 -33 2 -45 4 -27 2 18 2 45 0 60 -2 15 -4 0 -4 -33z\\\&quot;/&gt;\\n&lt;path d=\\\&quot;M713 1395 c0 -33 2 -45 4 -27 2 18 2 45 0 60 -2 15 -4 0 -4 -33z\\\&quot;/&gt;\\n&lt;path d=\\\&quot;M733 1395 c0 -33 2 -45 4 -27 2 18 2 45 0 60 -2 15 -4 0 -4 -33z\\\&quot;/&gt;\\n&lt;path d=\\\&quot;M753 1395 c0 -33 2 -45 4 -27 2 18 2 45 0 60 -2 15 -4 0 -4 -33z\\\&quot;/&gt;\\n&lt;path d=\\\&quot;M773 1395 c0 -33 2 -45 4 -27 2 18 2 45 0 60 -2 15 -4 0 -4 -33z\\\&quot;/&gt;\\n&lt;path d=\\\&quot;M873 1395 c0 -33 2 -45 4 -27 2 18 2 45 0 60 -2 15 -4 0 -4 -33z\\\&quot;/&gt;\\n&lt;path d=\\\&quot;M893 1395 c0 -33 2 -45 4 -27 2 18 2 45 0 60 -2 15 -4 0 -4 -33z\\\&quot;/&gt;\\n&lt;path d=\\\&quot;M913 1395 c0 -33 2 -45 4 -27 2 18 2 45 0 60 -2 15 -4 0 -4 -33z\\\&quot;/&gt;\\n&lt;path d=\\\&quot;M933 1395 c0 -33 2 -45 4 -27 2 18 2 45 0 60 -2 15 -4 0 -4 -33z\\\&quot;/&gt;\\n&lt;path d=\\\&quot;M953 1395 c0 -33 2 -45 4 -27 2 18 2 45 0 60 -2 15 -4 0 -4 -33z\\\&quot;/&gt;\\n&lt;path d=\\\&quot;M973 1395 c0 -33 2 -45 4 -27 2 18 2 45 0 60 -2 15 -4 0 -4 -33z\\\&quot;/&gt;\\n&lt;path d=\\\&quot;M1020 1395 l0 -55 50 0 50 0 0 53 0 53 -50 3 -50 2 0 -56z\\\&quot;/&gt;\\n&lt;path d=\\\&quot;M1133 1395 c0 -33 2 -45 4 -27 2 18 2 45 0 60 -2 15 -4 0 -4 -33z\\\&quot;/&gt;\\n&lt;path d=\\\&quot;M1183 1395 c0 -33 2 -45 4 -27 2 18 2 45 0 60 -2 15 -4 0 -4 -33z\\\&quot;/&gt;\\n&lt;path d=\\\&quot;M1203 1395 c0 -33 2 -45 4 -27 2 18 2 45 0 60 -2 15 -4 0 -4 -33z\\\&quot;/&gt;\\n&lt;path d=\\\&quot;M1223 1395 c0 -33 2 -45 4 -27 2 18 2 45 0 60 -2 15 -4 0 -4 -33z\\\&quot;/&gt;\\n&lt;path d=\\\&quot;M1243 1395 c0 -33 2 -45 4 -27 2 18 2 45 0 60 -2 15 -4 0 -4 -33z\\\&quot;/&gt;\\n&lt;path d=\\\&quot;M1263 1395 c0 -33 2 -45 4 -27 2 18 2 45 0 60 -2 15 -4 0 -4 -33z\\\&quot;/&gt;\\n&lt;path d=\\\&quot;M1283 1395 c0 -33 2 -45 4 -27 2 18 2 45 0 60 -2 15 -4 0 -4 -33z\\\&quot;/&gt;\\n&lt;path d=\\\&quot;M1343 1395 c0 -33 2 -45 4 -27 2 18 2 45 0 60 -2 15 -4 0 -4 -33z\\\&quot;/&gt;\\n&lt;path d=\\\&quot;M1363 1395 c0 -33 2 -45 4 -27 2 18 2 45 0 60 -2 15 -4 0 -4 -33z\\\&quot;/&gt;\\n&lt;path d=\\\&quot;M1383 1395 c0 -33 2 -45 4 -27 2 18 2 45 0 60 -2 15 -4 0 -4 -33z\\\&quot;/&gt;\\n&lt;path d=\\\&quot;M1403 1395 c0 -33 2 -45 4 -27 2 18 2 45 0 60 -2 15 -4 0 -4 -33z\\\&quot;/&gt;\\n&lt;path d=\\\&quot;M1423 1395 c0 -33 2 -45 4 -27 2 18 2 45 0 60 -2 15 -4 0 -4 -33z\\\&quot;/&gt;\\n&lt;path d=\\\&quot;M962 1068 c3 -25 17 -32 37 -19 12 8 12 12 -2 25 -22 23 -39 20 -35\\n-6z\\\&quot;/&gt;\\n&lt;path d=\\\&quot;M597 743 c-4 -3 -7 -35 -7 -70 l0 -63 -41 21 c-71 38 -168 8 -204\\n-61 -23 -44 -19 -127 7 -166 31 -46 68 -64 128 -64 68 0 116 29 141 84 15 33\\n19 66 19 172 0 88 -4 134 -12 142 -14 14 -22 15 -31 5z m-67 -158 c66 -34 76\\n-121 19 -169 -95 -80 -222 36 -153 139 30 44 84 56 134 30z\\\&quot;/&gt;\\n&lt;path d=\\\&quot;M1337 743 c-4 -3 -7 -96 -7 -205 l0 -199 23 3 c18 2 23 10 25 42 l3\\n39 44 -43 c41 -40 73 -50 82 -24 2 6 -23 40 -56 75 l-59 64 61 62 c58 59 60\\n64 44 80 -16 16 -20 15 -67 -32 l-50 -49 0 85 c0 90 -16 129 -43 102z\\\&quot;/&gt;\\n&lt;path d=\\\&quot;M765 636 c-56 -26 -95 -85 -95 -144 1 -44 36 -110 72 -132 27 -17 45\\n-20 97 -17 60 3 66 6 102 45 36 38 39 46 39 97 0 65 -18 105 -59 135 -38 27\\n-116 35 -156 16z m130 -68 c49 -47 51 -103 6 -149 -43 -43 -101 -41 -147 5\\n-38 38 -43 70 -19 116 33 65 107 77 160 28z\\\&quot;/&gt;\\n&lt;path d=\\\&quot;M1096 627 c-91 -52 -102 -183 -22 -256 20 -19 40 -26 85 -29 66 -5\\n101 9 101 39 0 18 -4 19 -50 13 -61 -8 -106 8 -125 47 -25 48 -19 87 20 126\\n36 36 39 37 130 21 14 -2 21 3 23 18 2 17 -5 24 -29 33 -48 17 -90 13 -133\\n-12z\\\&quot;/&gt;\\n&lt;path d=\\\&quot;M1640 639 c-32 -13 -68 -47 -86 -81 -33 -64 -1 -164 66 -199 46 -25\\n121 -25 150 -1 37 30 18 42 -53 36 -41 -5 -59 -3 -52 3 6 6 47 43 92 82 l83\\n72 -16 30 c-27 53 -121 83 -184 58z m110 -54 c17 -9 30 -17 30 -19 0 -1 -37\\n-34 -81 -71 -78 -66 -82 -68 -96 -49 -19 24 -11 88 14 116 35 39 85 48 133 23z\\\&quot;/&gt;\\n&lt;path d=\\\&quot;M1995 639 c-17 -4 -46 -25 -65 -44 l-35 -36 -3 -110 -4 -111 24 4\\nc22 3 23 8 28 100 4 84 8 100 29 122 13 14 40 29 58 32 38 7 54 31 32 45 -16\\n10 -24 10 -64 -2z\\\&quot;/&gt;\\n&lt;/g&gt;\\n&lt;/svg&gt;\\n\&quot;,\&quot;logoIconName\&quot;:\&quot;Select your file\&quot;,\&quot;logoIconSvg\&quot;:null}&quot;"/>
    <we:property name="534" value="&quot;{\&quot;timelineOption\&quot;:0,\&quot;timelineDurationMinutes\&quot;:15,\&quot;targetTime\&quot;:\&quot;10:00\&quot;,\&quot;allowExtraTimeForMusic\&quot;:false,\&quot;countdownEnabled\&quot;:true,\&quot;countdownText\&quot;:\&quot;Ejecutando contenedores en \&quot;,\&quot;theme\&quot;:\&quot;default-2d\&quot;,\&quot;colorSet\&quot;:0,\&quot;backgroundColor\&quot;:\&quot;#15161b\&quot;,\&quot;primaryColor\&quot;:\&quot;#ffffff\&quot;,\&quot;secondaryColor\&quot;:\&quot;#3b32d4\&quot;,\&quot;topics\&quot;:[\&quot;docker build -t  descanso\&quot;],\&quot;scheduledCountdownMessages\&quot;:[],\&quot;bigMessageEnabled\&quot;:false,\&quot;bigMessage\&quot;:\&quot;docker run descanso\&quot;,\&quot;audienceInputEnabled\&quot;:false,\&quot;audienceInputPrompt\&quot;:\&quot;What do you expect from this session?\&quot;,\&quot;finalMessage\&quot;:\&quot;La presentación comenzara en breves momentos..\&quot;,\&quot;musicEnabled\&quot;:true,\&quot;musicVolume\&quot;:0.1,\&quot;tracks\&quot;:[\&quot;rockInCars\&quot;],\&quot;logoFullName\&quot;:\&quot;download.svg\&quot;,\&quot;logoFullSvg\&quot;:\&quot;&lt;?xml version=\\\&quot;1.0\\\&quot; standalone=\\\&quot;no\\\&quot;?&gt;\\n&lt;!DOCTYPE svg PUBLIC \\\&quot;-//W3C//DTD SVG 20010904//EN\\\&quot;\\n \\\&quot;http://www.w3.org/TR/2001/REC-SVG-20010904/DTD/svg10.dtd\\\&quot;&gt;\\n&lt;svg version=\\\&quot;1.0\\\&quot; xmlns=\\\&quot;http://www.w3.org/2000/svg\\\&quot;\\n width=\\\&quot;238.000000pt\\\&quot; height=\\\&quot;212.000000pt\\\&quot; viewBox=\\\&quot;0 0 238.000000 212.000000\\\&quot;\\n preserveAspectRatio=\\\&quot;xMidYMid meet\\\&quot;&gt;\\n\\n&lt;g transform=\\\&quot;translate(0.000000,212.000000) scale(0.100000,-0.100000)\\\&quot;\\nfill=\\\&quot;#000000\\\&quot; stroke=\\\&quot;none\\\&quot;&gt;\\n&lt;path d=\\\&quot;M1148 1723 l-3 -78 -157 -3 -158 -3 0 -79 0 -80 -75 0 -74 0 -3 -77\\n-3 -78 -67 -3 -68 -3 0 -60 0 -59 -27 6 c-16 3 -40 15 -55 25 -24 17 -28 17\\n-28 4 0 -9 -19 -24 -42 -35 l-43 -19 98 -3 98 -3 20 -59 c76 -224 300 -334\\n606 -297 239 30 446 143 558 305 l38 56 141 1 c120 0 136 2 109 12 -18 7 -40\\n20 -49 29 -16 15 -20 16 -47 2 -31 -16 -137 -32 -137 -20 0 4 11 29 25 56 24\\n48 27 50 68 50 59 0 142 41 167 82 11 18 20 37 20 41 0 19 -75 38 -137 35 -46\\n-2 -63 0 -63 10 0 24 -38 87 -74 121 -34 33 -36 34 -55 17 -42 -38 -51 -169\\n-16 -223 11 -16 12 -23 2 -31 -23 -17 -78 -31 -152 -38 l-75 -7 0 82 0 81 -80\\n0 -80 0 0 160 0 160 -90 0 -89 0 -3 -77z m152 -18 l0 -65 -65 0 -65 0 0 65 0\\n65 65 0 65 0 0 -65z m-310 -155 l0 -70 -65 0 -65 0 0 70 0 70 65 0 65 0 0 -70z\\nm160 0 l0 -70 -70 0 -70 0 0 63 c0 35 3 67 7 70 3 4 35 7 70 7 l63 0 0 -70z\\nm150 0 l0 -70 -65 0 -65 0 0 70 0 70 65 0 65 0 0 -70z m489 13 c16 -20 36 -58\\n42 -84 12 -45 14 -48 38 -41 37 10 125 6 147 -6 17 -10 16 -13 -19 -45 -38\\n-36 -127 -65 -168 -54 -14 4 -24 -8 -48 -59 -16 -35 -33 -64 -36 -64 -3 0 -19\\n7 -35 15 -27 14 -32 14 -55 -1 -53 -35 -254 -26 -297 13 -16 15 -20 15 -35 1\\n-49 -43 -181 -49 -245 -11 -31 18 -33 18 -72 -2 -55 -27 -238 -29 -277 -4 -18\\n12 -30 14 -42 7 -10 -5 -40 -13 -66 -17 -49 -8 -49 -8 -54 23 -10 71 -55 65\\n547 68 l541 3 58 27 58 27 -22 30 c-14 20 -24 50 -27 85 -4 53 12 126 28 126\\n5 0 22 -17 39 -37z m-976 -110 c-20 -4 -23 -10 -23 -58 0 -48 3 -54 23 -58 12\\n-2 -8 -5 -45 -6 l-68 -1 0 65 0 65 68 -1 c37 -1 57 -4 45 -6z m177 -63 l0 -70\\n-65 0 -65 0 0 70 0 70 65 0 65 0 0 -70z m160 5 l0 -65 -70 0 -70 0 0 65 0 65\\n70 0 70 0 0 -65z m150 -5 l0 -70 -65 0 -65 0 0 70 0 70 65 0 65 0 0 -70z m158\\n3 l-1 -68 -7 65 -7 65 -1 -62 -2 -63 -55 0 -55 0 0 65 0 65 65 0 65 0 -2 -67z\\nm-110 -220 c-131 -2 -345 -2 -475 0 -131 1 -24 2 237 2 261 0 368 -1 238 -2z\\nm-334 -85 c19 -27 5 -58 -28 -58 -35 0 -52 25 -38 55 14 31 46 32 66 3z m-151\\n-65 c-7 -2 -19 -2 -25 0 -7 3 -2 5 12 5 14 0 19 -2 13 -5z m-80 -10 c-7 -2\\n-19 -2 -25 0 -7 3 -2 5 12 5 14 0 19 -2 13 -5z m161 -55 c20 -30 58 -68 87\\n-88 l52 -35 -31 -3 c-52 -5 -195 24 -254 52 -31 15 -76 44 -99 66 l-44 39 95\\n2 c76 1 142 9 157 18 1 0 18 -23 37 -51z\\\&quot;/&gt;\\n&lt;path d=\\\&quot;M1183 1705 c0 -33 2 -45 4 -27 2 18 2 45 0 60 -2 15 -4 0 -4 -33z\\\&quot;/&gt;\\n&lt;path d=\\\&quot;M1203 1705 c0 -33 2 -45 4 -27 2 18 2 45 0 60 -2 15 -4 0 -4 -33z\\\&quot;/&gt;\\n&lt;path d=\\\&quot;M1223 1705 c0 -33 2 -45 4 -27 2 18 2 45 0 60 -2 15 -4 0 -4 -33z\\\&quot;/&gt;\\n&lt;path d=\\\&quot;M1243 1705 c0 -33 2 -45 4 -27 2 18 2 45 0 60 -2 15 -4 0 -4 -33z\\\&quot;/&gt;\\n&lt;path d=\\\&quot;M1263 1705 c0 -33 2 -45 4 -27 2 18 2 45 0 60 -2 15 -4 0 -4 -33z\\\&quot;/&gt;\\n&lt;path d=\\\&quot;M1283 1705 c0 -33 2 -45 4 -27 2 18 2 45 0 60 -2 15 -4 0 -4 -33z\\\&quot;/&gt;\\n&lt;path d=\\\&quot;M873 1550 c0 -36 2 -50 4 -32 2 17 2 47 0 65 -2 17 -4 3 -4 -33z\\\&quot;/&gt;\\n&lt;path d=\\\&quot;M893 1550 c0 -36 2 -50 4 -32 2 17 2 47 0 65 -2 17 -4 3 -4 -33z\\\&quot;/&gt;\\n&lt;path d=\\\&quot;M913 1550 c0 -36 2 -50 4 -32 2 17 2 47 0 65 -2 17 -4 3 -4 -33z\\\&quot;/&gt;\\n&lt;path d=\\\&quot;M933 1550 c0 -36 2 -50 4 -32 2 17 2 47 0 65 -2 17 -4 3 -4 -33z\\\&quot;/&gt;\\n&lt;path d=\\\&quot;M953 1550 c0 -36 2 -50 4 -32 2 17 2 47 0 65 -2 17 -4 3 -4 -33z\\\&quot;/&gt;\\n&lt;path d=\\\&quot;M973 1550 c0 -36 2 -50 4 -32 2 17 2 47 0 65 -2 17 -4 3 -4 -33z\\\&quot;/&gt;\\n&lt;path d=\\\&quot;M1023 1545 c0 -33 2 -45 4 -27 2 18 2 45 0 60 -2 15 -4 0 -4 -33z\\\&quot;/&gt;\\n&lt;path d=\\\&quot;M1040 1551 c0 -40 3 -50 20 -54 18 -5 20 0 20 49 0 47 -2 54 -20 54\\n-17 0 -20 -7 -20 -49z\\\&quot;/&gt;\\n&lt;path d=\\\&quot;M1093 1545 c0 -33 2 -45 4 -27 2 18 2 45 0 60 -2 15 -4 0 -4 -33z\\\&quot;/&gt;\\n&lt;path d=\\\&quot;M1113 1545 c0 -33 2 -45 4 -27 2 18 2 45 0 60 -2 15 -4 0 -4 -33z\\\&quot;/&gt;\\n&lt;path d=\\\&quot;M1133 1545 c0 -33 2 -45 4 -27 2 18 2 45 0 60 -2 15 -4 0 -4 -33z\\\&quot;/&gt;\\n&lt;path d=\\\&quot;M1183 1550 c0 -36 2 -50 4 -32 2 17 2 47 0 65 -2 17 -4 3 -4 -33z\\\&quot;/&gt;\\n&lt;path d=\\\&quot;M1203 1550 c0 -36 2 -50 4 -32 2 17 2 47 0 65 -2 17 -4 3 -4 -33z\\\&quot;/&gt;\\n&lt;path d=\\\&quot;M1223 1550 c0 -36 2 -50 4 -32 2 17 2 47 0 65 -2 17 -4 3 -4 -33z\\\&quot;/&gt;\\n&lt;path d=\\\&quot;M1243 1550 c0 -36 2 -50 4 -32 2 17 2 47 0 65 -2 17 -4 3 -4 -33z\\\&quot;/&gt;\\n&lt;path d=\\\&quot;M1263 1545 c0 -33 2 -45 4 -27 2 18 2 45 0 60 -2 15 -4 0 -4 -33z\\\&quot;/&gt;\\n&lt;path d=\\\&quot;M1283 1545 c0 -33 2 -45 4 -27 2 18 2 45 0 60 -2 15 -4 0 -4 -33z\\\&quot;/&gt;\\n&lt;path d=\\\&quot;M713 1395 c0 -33 2 -45 4 -27 2 18 2 45 0 60 -2 15 -4 0 -4 -33z\\\&quot;/&gt;\\n&lt;path d=\\\&quot;M733 1395 c0 -33 2 -45 4 -27 2 18 2 45 0 60 -2 15 -4 0 -4 -33z\\\&quot;/&gt;\\n&lt;path d=\\\&quot;M753 1395 c0 -33 2 -45 4 -27 2 18 2 45 0 60 -2 15 -4 0 -4 -33z\\\&quot;/&gt;\\n&lt;path d=\\\&quot;M773 1395 c0 -33 2 -45 4 -27 2 18 2 45 0 60 -2 15 -4 0 -4 -33z\\\&quot;/&gt;\\n&lt;path d=\\\&quot;M873 1395 c0 -33 2 -45 4 -27 2 18 2 45 0 60 -2 15 -4 0 -4 -33z\\\&quot;/&gt;\\n&lt;path d=\\\&quot;M893 1395 c0 -33 2 -45 4 -27 2 18 2 45 0 60 -2 15 -4 0 -4 -33z\\\&quot;/&gt;\\n&lt;path d=\\\&quot;M913 1395 c0 -33 2 -45 4 -27 2 18 2 45 0 60 -2 15 -4 0 -4 -33z\\\&quot;/&gt;\\n&lt;path d=\\\&quot;M933 1395 c0 -33 2 -45 4 -27 2 18 2 45 0 60 -2 15 -4 0 -4 -33z\\\&quot;/&gt;\\n&lt;path d=\\\&quot;M953 1395 c0 -33 2 -45 4 -27 2 18 2 45 0 60 -2 15 -4 0 -4 -33z\\\&quot;/&gt;\\n&lt;path d=\\\&quot;M973 1395 c0 -33 2 -45 4 -27 2 18 2 45 0 60 -2 15 -4 0 -4 -33z\\\&quot;/&gt;\\n&lt;path d=\\\&quot;M1020 1395 l0 -55 50 0 50 0 0 53 0 53 -50 3 -50 2 0 -56z\\\&quot;/&gt;\\n&lt;path d=\\\&quot;M1133 1395 c0 -33 2 -45 4 -27 2 18 2 45 0 60 -2 15 -4 0 -4 -33z\\\&quot;/&gt;\\n&lt;path d=\\\&quot;M1183 1395 c0 -33 2 -45 4 -27 2 18 2 45 0 60 -2 15 -4 0 -4 -33z\\\&quot;/&gt;\\n&lt;path d=\\\&quot;M1203 1395 c0 -33 2 -45 4 -27 2 18 2 45 0 60 -2 15 -4 0 -4 -33z\\\&quot;/&gt;\\n&lt;path d=\\\&quot;M1223 1395 c0 -33 2 -45 4 -27 2 18 2 45 0 60 -2 15 -4 0 -4 -33z\\\&quot;/&gt;\\n&lt;path d=\\\&quot;M1243 1395 c0 -33 2 -45 4 -27 2 18 2 45 0 60 -2 15 -4 0 -4 -33z\\\&quot;/&gt;\\n&lt;path d=\\\&quot;M1263 1395 c0 -33 2 -45 4 -27 2 18 2 45 0 60 -2 15 -4 0 -4 -33z\\\&quot;/&gt;\\n&lt;path d=\\\&quot;M1283 1395 c0 -33 2 -45 4 -27 2 18 2 45 0 60 -2 15 -4 0 -4 -33z\\\&quot;/&gt;\\n&lt;path d=\\\&quot;M1343 1395 c0 -33 2 -45 4 -27 2 18 2 45 0 60 -2 15 -4 0 -4 -33z\\\&quot;/&gt;\\n&lt;path d=\\\&quot;M1363 1395 c0 -33 2 -45 4 -27 2 18 2 45 0 60 -2 15 -4 0 -4 -33z\\\&quot;/&gt;\\n&lt;path d=\\\&quot;M1383 1395 c0 -33 2 -45 4 -27 2 18 2 45 0 60 -2 15 -4 0 -4 -33z\\\&quot;/&gt;\\n&lt;path d=\\\&quot;M1403 1395 c0 -33 2 -45 4 -27 2 18 2 45 0 60 -2 15 -4 0 -4 -33z\\\&quot;/&gt;\\n&lt;path d=\\\&quot;M1423 1395 c0 -33 2 -45 4 -27 2 18 2 45 0 60 -2 15 -4 0 -4 -33z\\\&quot;/&gt;\\n&lt;path d=\\\&quot;M962 1068 c3 -25 17 -32 37 -19 12 8 12 12 -2 25 -22 23 -39 20 -35\\n-6z\\\&quot;/&gt;\\n&lt;path d=\\\&quot;M597 743 c-4 -3 -7 -35 -7 -70 l0 -63 -41 21 c-71 38 -168 8 -204\\n-61 -23 -44 -19 -127 7 -166 31 -46 68 -64 128 -64 68 0 116 29 141 84 15 33\\n19 66 19 172 0 88 -4 134 -12 142 -14 14 -22 15 -31 5z m-67 -158 c66 -34 76\\n-121 19 -169 -95 -80 -222 36 -153 139 30 44 84 56 134 30z\\\&quot;/&gt;\\n&lt;path d=\\\&quot;M1337 743 c-4 -3 -7 -96 -7 -205 l0 -199 23 3 c18 2 23 10 25 42 l3\\n39 44 -43 c41 -40 73 -50 82 -24 2 6 -23 40 -56 75 l-59 64 61 62 c58 59 60\\n64 44 80 -16 16 -20 15 -67 -32 l-50 -49 0 85 c0 90 -16 129 -43 102z\\\&quot;/&gt;\\n&lt;path d=\\\&quot;M765 636 c-56 -26 -95 -85 -95 -144 1 -44 36 -110 72 -132 27 -17 45\\n-20 97 -17 60 3 66 6 102 45 36 38 39 46 39 97 0 65 -18 105 -59 135 -38 27\\n-116 35 -156 16z m130 -68 c49 -47 51 -103 6 -149 -43 -43 -101 -41 -147 5\\n-38 38 -43 70 -19 116 33 65 107 77 160 28z\\\&quot;/&gt;\\n&lt;path d=\\\&quot;M1096 627 c-91 -52 -102 -183 -22 -256 20 -19 40 -26 85 -29 66 -5\\n101 9 101 39 0 18 -4 19 -50 13 -61 -8 -106 8 -125 47 -25 48 -19 87 20 126\\n36 36 39 37 130 21 14 -2 21 3 23 18 2 17 -5 24 -29 33 -48 17 -90 13 -133\\n-12z\\\&quot;/&gt;\\n&lt;path d=\\\&quot;M1640 639 c-32 -13 -68 -47 -86 -81 -33 -64 -1 -164 66 -199 46 -25\\n121 -25 150 -1 37 30 18 42 -53 36 -41 -5 -59 -3 -52 3 6 6 47 43 92 82 l83\\n72 -16 30 c-27 53 -121 83 -184 58z m110 -54 c17 -9 30 -17 30 -19 0 -1 -37\\n-34 -81 -71 -78 -66 -82 -68 -96 -49 -19 24 -11 88 14 116 35 39 85 48 133 23z\\\&quot;/&gt;\\n&lt;path d=\\\&quot;M1995 639 c-17 -4 -46 -25 -65 -44 l-35 -36 -3 -110 -4 -111 24 4\\nc22 3 23 8 28 100 4 84 8 100 29 122 13 14 40 29 58 32 38 7 54 31 32 45 -16\\n10 -24 10 -64 -2z\\\&quot;/&gt;\\n&lt;/g&gt;\\n&lt;/svg&gt;\\n\&quot;,\&quot;logoIconName\&quot;:\&quot;Select your file\&quot;,\&quot;logoIconSvg\&quot;:null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45629</TotalTime>
  <Words>1250</Words>
  <Application>Microsoft Macintosh PowerPoint</Application>
  <PresentationFormat>On-screen Show (16:9)</PresentationFormat>
  <Paragraphs>247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Neo Sans Std</vt:lpstr>
      <vt:lpstr>Neo Sans Std Medium</vt:lpstr>
      <vt:lpstr>Calibri</vt:lpstr>
      <vt:lpstr>Arial</vt:lpstr>
      <vt:lpstr>Neo Sans Std Light</vt:lpstr>
      <vt:lpstr>Consolas</vt:lpstr>
      <vt:lpstr>Open Sans</vt:lpstr>
      <vt:lpstr>Calibri Light</vt:lpstr>
      <vt:lpstr>Montserrat SemiBold</vt:lpstr>
      <vt:lpstr>Office Theme</vt:lpstr>
      <vt:lpstr>1_Office Theme</vt:lpstr>
      <vt:lpstr>Deberes - Ejercicio 1</vt:lpstr>
      <vt:lpstr>PowerPoint Presentation</vt:lpstr>
      <vt:lpstr>Tipos de datos</vt:lpstr>
      <vt:lpstr>Capas de lectura y del contenedor</vt:lpstr>
      <vt:lpstr>Datos no persistentes</vt:lpstr>
      <vt:lpstr>Datos persistentes</vt:lpstr>
      <vt:lpstr>Montajes en Linux</vt:lpstr>
      <vt:lpstr>Tipos de montaje</vt:lpstr>
      <vt:lpstr>¿Cómo funciona un volumen?</vt:lpstr>
      <vt:lpstr>Usos comunes para volúmenes</vt:lpstr>
      <vt:lpstr>¿Cómo funciona un bind mount ?</vt:lpstr>
      <vt:lpstr>Usos comunes para bind mounts</vt:lpstr>
      <vt:lpstr>¿Cómo funciona un tmpfs?</vt:lpstr>
      <vt:lpstr>Usos comunes para tmpfs</vt:lpstr>
      <vt:lpstr>Resumen</vt:lpstr>
      <vt:lpstr>break;</vt:lpstr>
      <vt:lpstr>PowerPoint Presentation</vt:lpstr>
      <vt:lpstr>PowerPoint Presentation</vt:lpstr>
      <vt:lpstr>Chuleta - Comandos</vt:lpstr>
      <vt:lpstr>PowerPoint Presentation</vt:lpstr>
      <vt:lpstr>Tres tipos de información</vt:lpstr>
      <vt:lpstr>Docker events</vt:lpstr>
      <vt:lpstr>Docker logs</vt:lpstr>
      <vt:lpstr>Logging drivers</vt:lpstr>
      <vt:lpstr>Docker stats</vt:lpstr>
      <vt:lpstr>PowerPoint Presentation</vt:lpstr>
      <vt:lpstr>Resumen</vt:lpstr>
      <vt:lpstr>Chuleta - Comandos</vt:lpstr>
      <vt:lpstr>Deberes - Ejercicio 1</vt:lpstr>
      <vt:lpstr>Deberes - Ejercicio 2</vt:lpstr>
      <vt:lpstr>Deberes - Ejercicio 3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yolanda azcunaga</cp:lastModifiedBy>
  <cp:revision>1789</cp:revision>
  <dcterms:created xsi:type="dcterms:W3CDTF">2011-05-12T11:00:38Z</dcterms:created>
  <dcterms:modified xsi:type="dcterms:W3CDTF">2022-10-07T14:23:04Z</dcterms:modified>
  <cp:category/>
</cp:coreProperties>
</file>